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4" r:id="rId7"/>
  </p:sldMasterIdLst>
  <p:notesMasterIdLst>
    <p:notesMasterId r:id="rId96"/>
  </p:notesMasterIdLst>
  <p:handoutMasterIdLst>
    <p:handoutMasterId r:id="rId97"/>
  </p:handoutMasterIdLst>
  <p:sldIdLst>
    <p:sldId id="256" r:id="rId8"/>
    <p:sldId id="345" r:id="rId9"/>
    <p:sldId id="469" r:id="rId10"/>
    <p:sldId id="384" r:id="rId11"/>
    <p:sldId id="257" r:id="rId12"/>
    <p:sldId id="402" r:id="rId13"/>
    <p:sldId id="414" r:id="rId14"/>
    <p:sldId id="377" r:id="rId15"/>
    <p:sldId id="379" r:id="rId16"/>
    <p:sldId id="378" r:id="rId17"/>
    <p:sldId id="380" r:id="rId18"/>
    <p:sldId id="403" r:id="rId19"/>
    <p:sldId id="381" r:id="rId20"/>
    <p:sldId id="382" r:id="rId21"/>
    <p:sldId id="385" r:id="rId22"/>
    <p:sldId id="386" r:id="rId23"/>
    <p:sldId id="387" r:id="rId24"/>
    <p:sldId id="470" r:id="rId25"/>
    <p:sldId id="471" r:id="rId26"/>
    <p:sldId id="473" r:id="rId27"/>
    <p:sldId id="456" r:id="rId28"/>
    <p:sldId id="457" r:id="rId29"/>
    <p:sldId id="458" r:id="rId30"/>
    <p:sldId id="459" r:id="rId31"/>
    <p:sldId id="460" r:id="rId32"/>
    <p:sldId id="416" r:id="rId33"/>
    <p:sldId id="454" r:id="rId34"/>
    <p:sldId id="439" r:id="rId35"/>
    <p:sldId id="441" r:id="rId36"/>
    <p:sldId id="442" r:id="rId37"/>
    <p:sldId id="443" r:id="rId38"/>
    <p:sldId id="444" r:id="rId39"/>
    <p:sldId id="445" r:id="rId40"/>
    <p:sldId id="505" r:id="rId41"/>
    <p:sldId id="440" r:id="rId42"/>
    <p:sldId id="446" r:id="rId43"/>
    <p:sldId id="447" r:id="rId44"/>
    <p:sldId id="472" r:id="rId45"/>
    <p:sldId id="449" r:id="rId46"/>
    <p:sldId id="450" r:id="rId47"/>
    <p:sldId id="451" r:id="rId48"/>
    <p:sldId id="452" r:id="rId49"/>
    <p:sldId id="453" r:id="rId50"/>
    <p:sldId id="396" r:id="rId51"/>
    <p:sldId id="401" r:id="rId52"/>
    <p:sldId id="421" r:id="rId53"/>
    <p:sldId id="423" r:id="rId54"/>
    <p:sldId id="422" r:id="rId55"/>
    <p:sldId id="400" r:id="rId56"/>
    <p:sldId id="397" r:id="rId57"/>
    <p:sldId id="417" r:id="rId58"/>
    <p:sldId id="512" r:id="rId59"/>
    <p:sldId id="513" r:id="rId60"/>
    <p:sldId id="514" r:id="rId61"/>
    <p:sldId id="515" r:id="rId62"/>
    <p:sldId id="485" r:id="rId63"/>
    <p:sldId id="516" r:id="rId64"/>
    <p:sldId id="487" r:id="rId65"/>
    <p:sldId id="488" r:id="rId66"/>
    <p:sldId id="489" r:id="rId67"/>
    <p:sldId id="490" r:id="rId68"/>
    <p:sldId id="491" r:id="rId69"/>
    <p:sldId id="492" r:id="rId70"/>
    <p:sldId id="493" r:id="rId71"/>
    <p:sldId id="494" r:id="rId72"/>
    <p:sldId id="495" r:id="rId73"/>
    <p:sldId id="496" r:id="rId74"/>
    <p:sldId id="497" r:id="rId75"/>
    <p:sldId id="498" r:id="rId76"/>
    <p:sldId id="499" r:id="rId77"/>
    <p:sldId id="500" r:id="rId78"/>
    <p:sldId id="501" r:id="rId79"/>
    <p:sldId id="502" r:id="rId80"/>
    <p:sldId id="503" r:id="rId81"/>
    <p:sldId id="504" r:id="rId82"/>
    <p:sldId id="474" r:id="rId83"/>
    <p:sldId id="475" r:id="rId84"/>
    <p:sldId id="511" r:id="rId85"/>
    <p:sldId id="476" r:id="rId86"/>
    <p:sldId id="477" r:id="rId87"/>
    <p:sldId id="478" r:id="rId88"/>
    <p:sldId id="479" r:id="rId89"/>
    <p:sldId id="482" r:id="rId90"/>
    <p:sldId id="483" r:id="rId91"/>
    <p:sldId id="405" r:id="rId92"/>
    <p:sldId id="409" r:id="rId93"/>
    <p:sldId id="408" r:id="rId94"/>
    <p:sldId id="407" r:id="rId95"/>
  </p:sldIdLst>
  <p:sldSz cx="12192000" cy="6858000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ad Ghosn" initials="JG" lastIdx="2" clrIdx="0"/>
  <p:cmAuthor id="2" name="Jamil El Khoury" initials="JEK" lastIdx="3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CB3D8"/>
    <a:srgbClr val="6B8DC4"/>
    <a:srgbClr val="343A65"/>
    <a:srgbClr val="65C3BE"/>
    <a:srgbClr val="6488C5"/>
    <a:srgbClr val="B8D778"/>
    <a:srgbClr val="343966"/>
    <a:srgbClr val="F3ECBD"/>
    <a:srgbClr val="B9D67D"/>
    <a:srgbClr val="69C3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6C9A9D7-F4F2-49EF-B577-B9674038A7D1}" v="43" dt="2022-11-07T21:22:57.88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496" autoAdjust="0"/>
    <p:restoredTop sz="87439" autoAdjust="0"/>
  </p:normalViewPr>
  <p:slideViewPr>
    <p:cSldViewPr snapToGrid="0">
      <p:cViewPr varScale="1">
        <p:scale>
          <a:sx n="97" d="100"/>
          <a:sy n="97" d="100"/>
        </p:scale>
        <p:origin x="72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9.xml"/><Relationship Id="rId21" Type="http://schemas.openxmlformats.org/officeDocument/2006/relationships/slide" Target="slides/slide14.xml"/><Relationship Id="rId42" Type="http://schemas.openxmlformats.org/officeDocument/2006/relationships/slide" Target="slides/slide35.xml"/><Relationship Id="rId47" Type="http://schemas.openxmlformats.org/officeDocument/2006/relationships/slide" Target="slides/slide40.xml"/><Relationship Id="rId63" Type="http://schemas.openxmlformats.org/officeDocument/2006/relationships/slide" Target="slides/slide56.xml"/><Relationship Id="rId68" Type="http://schemas.openxmlformats.org/officeDocument/2006/relationships/slide" Target="slides/slide61.xml"/><Relationship Id="rId84" Type="http://schemas.openxmlformats.org/officeDocument/2006/relationships/slide" Target="slides/slide77.xml"/><Relationship Id="rId89" Type="http://schemas.openxmlformats.org/officeDocument/2006/relationships/slide" Target="slides/slide82.xml"/><Relationship Id="rId7" Type="http://schemas.openxmlformats.org/officeDocument/2006/relationships/slideMaster" Target="slideMasters/slideMaster1.xml"/><Relationship Id="rId71" Type="http://schemas.openxmlformats.org/officeDocument/2006/relationships/slide" Target="slides/slide64.xml"/><Relationship Id="rId92" Type="http://schemas.openxmlformats.org/officeDocument/2006/relationships/slide" Target="slides/slide85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53" Type="http://schemas.openxmlformats.org/officeDocument/2006/relationships/slide" Target="slides/slide46.xml"/><Relationship Id="rId58" Type="http://schemas.openxmlformats.org/officeDocument/2006/relationships/slide" Target="slides/slide51.xml"/><Relationship Id="rId66" Type="http://schemas.openxmlformats.org/officeDocument/2006/relationships/slide" Target="slides/slide59.xml"/><Relationship Id="rId74" Type="http://schemas.openxmlformats.org/officeDocument/2006/relationships/slide" Target="slides/slide67.xml"/><Relationship Id="rId79" Type="http://schemas.openxmlformats.org/officeDocument/2006/relationships/slide" Target="slides/slide72.xml"/><Relationship Id="rId87" Type="http://schemas.openxmlformats.org/officeDocument/2006/relationships/slide" Target="slides/slide80.xml"/><Relationship Id="rId102" Type="http://schemas.openxmlformats.org/officeDocument/2006/relationships/tableStyles" Target="tableStyles.xml"/><Relationship Id="rId5" Type="http://schemas.openxmlformats.org/officeDocument/2006/relationships/customXml" Target="../customXml/item5.xml"/><Relationship Id="rId61" Type="http://schemas.openxmlformats.org/officeDocument/2006/relationships/slide" Target="slides/slide54.xml"/><Relationship Id="rId82" Type="http://schemas.openxmlformats.org/officeDocument/2006/relationships/slide" Target="slides/slide75.xml"/><Relationship Id="rId90" Type="http://schemas.openxmlformats.org/officeDocument/2006/relationships/slide" Target="slides/slide83.xml"/><Relationship Id="rId95" Type="http://schemas.openxmlformats.org/officeDocument/2006/relationships/slide" Target="slides/slide88.xml"/><Relationship Id="rId19" Type="http://schemas.openxmlformats.org/officeDocument/2006/relationships/slide" Target="slides/slide1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slide" Target="slides/slide41.xml"/><Relationship Id="rId56" Type="http://schemas.openxmlformats.org/officeDocument/2006/relationships/slide" Target="slides/slide49.xml"/><Relationship Id="rId64" Type="http://schemas.openxmlformats.org/officeDocument/2006/relationships/slide" Target="slides/slide57.xml"/><Relationship Id="rId69" Type="http://schemas.openxmlformats.org/officeDocument/2006/relationships/slide" Target="slides/slide62.xml"/><Relationship Id="rId77" Type="http://schemas.openxmlformats.org/officeDocument/2006/relationships/slide" Target="slides/slide70.xml"/><Relationship Id="rId100" Type="http://schemas.openxmlformats.org/officeDocument/2006/relationships/viewProps" Target="viewProps.xml"/><Relationship Id="rId8" Type="http://schemas.openxmlformats.org/officeDocument/2006/relationships/slide" Target="slides/slide1.xml"/><Relationship Id="rId51" Type="http://schemas.openxmlformats.org/officeDocument/2006/relationships/slide" Target="slides/slide44.xml"/><Relationship Id="rId72" Type="http://schemas.openxmlformats.org/officeDocument/2006/relationships/slide" Target="slides/slide65.xml"/><Relationship Id="rId80" Type="http://schemas.openxmlformats.org/officeDocument/2006/relationships/slide" Target="slides/slide73.xml"/><Relationship Id="rId85" Type="http://schemas.openxmlformats.org/officeDocument/2006/relationships/slide" Target="slides/slide78.xml"/><Relationship Id="rId93" Type="http://schemas.openxmlformats.org/officeDocument/2006/relationships/slide" Target="slides/slide86.xml"/><Relationship Id="rId98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slide" Target="slides/slide39.xml"/><Relationship Id="rId59" Type="http://schemas.openxmlformats.org/officeDocument/2006/relationships/slide" Target="slides/slide52.xml"/><Relationship Id="rId67" Type="http://schemas.openxmlformats.org/officeDocument/2006/relationships/slide" Target="slides/slide60.xml"/><Relationship Id="rId103" Type="http://schemas.microsoft.com/office/2015/10/relationships/revisionInfo" Target="revisionInfo.xml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54" Type="http://schemas.openxmlformats.org/officeDocument/2006/relationships/slide" Target="slides/slide47.xml"/><Relationship Id="rId62" Type="http://schemas.openxmlformats.org/officeDocument/2006/relationships/slide" Target="slides/slide55.xml"/><Relationship Id="rId70" Type="http://schemas.openxmlformats.org/officeDocument/2006/relationships/slide" Target="slides/slide63.xml"/><Relationship Id="rId75" Type="http://schemas.openxmlformats.org/officeDocument/2006/relationships/slide" Target="slides/slide68.xml"/><Relationship Id="rId83" Type="http://schemas.openxmlformats.org/officeDocument/2006/relationships/slide" Target="slides/slide76.xml"/><Relationship Id="rId88" Type="http://schemas.openxmlformats.org/officeDocument/2006/relationships/slide" Target="slides/slide81.xml"/><Relationship Id="rId91" Type="http://schemas.openxmlformats.org/officeDocument/2006/relationships/slide" Target="slides/slide84.xml"/><Relationship Id="rId96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slide" Target="slides/slide42.xml"/><Relationship Id="rId57" Type="http://schemas.openxmlformats.org/officeDocument/2006/relationships/slide" Target="slides/slide50.xml"/><Relationship Id="rId10" Type="http://schemas.openxmlformats.org/officeDocument/2006/relationships/slide" Target="slides/slide3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openxmlformats.org/officeDocument/2006/relationships/slide" Target="slides/slide45.xml"/><Relationship Id="rId60" Type="http://schemas.openxmlformats.org/officeDocument/2006/relationships/slide" Target="slides/slide53.xml"/><Relationship Id="rId65" Type="http://schemas.openxmlformats.org/officeDocument/2006/relationships/slide" Target="slides/slide58.xml"/><Relationship Id="rId73" Type="http://schemas.openxmlformats.org/officeDocument/2006/relationships/slide" Target="slides/slide66.xml"/><Relationship Id="rId78" Type="http://schemas.openxmlformats.org/officeDocument/2006/relationships/slide" Target="slides/slide71.xml"/><Relationship Id="rId81" Type="http://schemas.openxmlformats.org/officeDocument/2006/relationships/slide" Target="slides/slide74.xml"/><Relationship Id="rId86" Type="http://schemas.openxmlformats.org/officeDocument/2006/relationships/slide" Target="slides/slide79.xml"/><Relationship Id="rId94" Type="http://schemas.openxmlformats.org/officeDocument/2006/relationships/slide" Target="slides/slide87.xml"/><Relationship Id="rId99" Type="http://schemas.openxmlformats.org/officeDocument/2006/relationships/presProps" Target="presProps.xml"/><Relationship Id="rId101" Type="http://schemas.openxmlformats.org/officeDocument/2006/relationships/theme" Target="theme/theme1.xml"/><Relationship Id="rId4" Type="http://schemas.openxmlformats.org/officeDocument/2006/relationships/customXml" Target="../customXml/item4.xml"/><Relationship Id="rId9" Type="http://schemas.openxmlformats.org/officeDocument/2006/relationships/slide" Target="slides/slide2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39" Type="http://schemas.openxmlformats.org/officeDocument/2006/relationships/slide" Target="slides/slide32.xml"/><Relationship Id="rId34" Type="http://schemas.openxmlformats.org/officeDocument/2006/relationships/slide" Target="slides/slide27.xml"/><Relationship Id="rId50" Type="http://schemas.openxmlformats.org/officeDocument/2006/relationships/slide" Target="slides/slide43.xml"/><Relationship Id="rId55" Type="http://schemas.openxmlformats.org/officeDocument/2006/relationships/slide" Target="slides/slide48.xml"/><Relationship Id="rId76" Type="http://schemas.openxmlformats.org/officeDocument/2006/relationships/slide" Target="slides/slide69.xml"/><Relationship Id="rId97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0AD206-22F7-4DEB-AFB3-E324D22FE324}" type="datetimeFigureOut">
              <a:rPr lang="en-GB" smtClean="0"/>
              <a:t>05/12/2022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989E45-3EFD-4644-ADEE-AA6F13EE28A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1775526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4C0653-5E06-4E05-9C08-D42C56D41A22}" type="datetimeFigureOut">
              <a:rPr lang="en-GB" smtClean="0"/>
              <a:t>05/12/2022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5A7B8C-DA75-4449-9289-0E9B267CC70A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4886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5A7B8C-DA75-4449-9289-0E9B267CC70A}" type="slidenum">
              <a:rPr lang="en-GB" smtClean="0"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023657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5A7B8C-DA75-4449-9289-0E9B267CC70A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02583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5A7B8C-DA75-4449-9289-0E9B267CC70A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39644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5A7B8C-DA75-4449-9289-0E9B267CC70A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07551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5A7B8C-DA75-4449-9289-0E9B267CC70A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93004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5A7B8C-DA75-4449-9289-0E9B267CC70A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45362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5A7B8C-DA75-4449-9289-0E9B267CC70A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9148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5A7B8C-DA75-4449-9289-0E9B267CC70A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07594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5A7B8C-DA75-4449-9289-0E9B267CC70A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308169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5A7B8C-DA75-4449-9289-0E9B267CC70A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29516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5A7B8C-DA75-4449-9289-0E9B267CC70A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68214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6A165"/>
                </a:solidFill>
                <a:cs typeface="Arial"/>
              </a:rPr>
              <a:t>93 </a:t>
            </a:r>
            <a:r>
              <a:rPr lang="en-US" sz="1200" dirty="0">
                <a:solidFill>
                  <a:srgbClr val="F7A231"/>
                </a:solidFill>
              </a:rPr>
              <a:t>Visits that were conducted for cases that were relocated or changed their address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7A231"/>
                </a:solidFill>
                <a:cs typeface="Arial"/>
              </a:rPr>
              <a:t>PPS: Probability Proportional to Size</a:t>
            </a:r>
            <a:endParaRPr lang="en-US" sz="1200" dirty="0">
              <a:solidFill>
                <a:srgbClr val="F6A165"/>
              </a:solidFill>
              <a:cs typeface="Arial"/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5A7B8C-DA75-4449-9289-0E9B267CC70A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2725013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5A7B8C-DA75-4449-9289-0E9B267CC70A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55662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DINA: new slide with new data. Please make it prettier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5A7B8C-DA75-4449-9289-0E9B267CC70A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06980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5A7B8C-DA75-4449-9289-0E9B267CC70A}" type="slidenum">
              <a:rPr lang="en-GB" smtClean="0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275098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5A7B8C-DA75-4449-9289-0E9B267CC70A}" type="slidenum">
              <a:rPr lang="en-GB" smtClean="0"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739358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5A7B8C-DA75-4449-9289-0E9B267CC70A}" type="slidenum">
              <a:rPr lang="en-GB" smtClean="0"/>
              <a:t>46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517005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5A7B8C-DA75-4449-9289-0E9B267CC70A}" type="slidenum">
              <a:rPr lang="en-GB" smtClean="0"/>
              <a:t>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477456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5A7B8C-DA75-4449-9289-0E9B267CC70A}" type="slidenum">
              <a:rPr lang="en-GB" smtClean="0"/>
              <a:t>48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103541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5A7B8C-DA75-4449-9289-0E9B267CC70A}" type="slidenum">
              <a:rPr lang="en-GB" smtClean="0"/>
              <a:t>57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8004172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5A7B8C-DA75-4449-9289-0E9B267CC70A}" type="slidenum">
              <a:rPr lang="en-GB" smtClean="0"/>
              <a:t>58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2612615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5A7B8C-DA75-4449-9289-0E9B267CC70A}" type="slidenum">
              <a:rPr lang="en-GB" smtClean="0"/>
              <a:t>59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448335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5A7B8C-DA75-4449-9289-0E9B267CC70A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371960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5A7B8C-DA75-4449-9289-0E9B267CC70A}" type="slidenum">
              <a:rPr lang="en-GB" smtClean="0"/>
              <a:t>60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5066819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5A7B8C-DA75-4449-9289-0E9B267CC70A}" type="slidenum">
              <a:rPr lang="en-GB" smtClean="0"/>
              <a:t>63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1019872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5A7B8C-DA75-4449-9289-0E9B267CC70A}" type="slidenum">
              <a:rPr lang="en-GB" smtClean="0"/>
              <a:t>64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9040492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5A7B8C-DA75-4449-9289-0E9B267CC70A}" type="slidenum">
              <a:rPr lang="en-GB" smtClean="0"/>
              <a:t>66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21772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5A7B8C-DA75-4449-9289-0E9B267CC70A}" type="slidenum">
              <a:rPr lang="en-GB" smtClean="0"/>
              <a:t>67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1639767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5A7B8C-DA75-4449-9289-0E9B267CC70A}" type="slidenum">
              <a:rPr lang="en-GB" smtClean="0"/>
              <a:t>68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9936495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5A7B8C-DA75-4449-9289-0E9B267CC70A}" type="slidenum">
              <a:rPr lang="en-GB" smtClean="0"/>
              <a:t>70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6204318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GB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5A7B8C-DA75-4449-9289-0E9B267CC70A}" type="slidenum">
              <a:rPr lang="en-GB" smtClean="0"/>
              <a:t>72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15535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GB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5A7B8C-DA75-4449-9289-0E9B267CC70A}" type="slidenum">
              <a:rPr lang="en-GB" smtClean="0"/>
              <a:t>73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5221846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GB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5A7B8C-DA75-4449-9289-0E9B267CC70A}" type="slidenum">
              <a:rPr lang="en-GB" smtClean="0"/>
              <a:t>74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933069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5A7B8C-DA75-4449-9289-0E9B267CC70A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057444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5A7B8C-DA75-4449-9289-0E9B267CC70A}" type="slidenum">
              <a:rPr lang="en-GB" smtClean="0"/>
              <a:t>75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122116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5A7B8C-DA75-4449-9289-0E9B267CC70A}" type="slidenum">
              <a:rPr lang="en-GB" smtClean="0"/>
              <a:t>77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5044030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5A7B8C-DA75-4449-9289-0E9B267CC70A}" type="slidenum">
              <a:rPr lang="en-GB" smtClean="0"/>
              <a:t>78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919136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5A7B8C-DA75-4449-9289-0E9B267CC70A}" type="slidenum">
              <a:rPr lang="en-GB" smtClean="0"/>
              <a:t>79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4912121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5A7B8C-DA75-4449-9289-0E9B267CC70A}" type="slidenum">
              <a:rPr lang="en-GB" smtClean="0"/>
              <a:t>80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362948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5A7B8C-DA75-4449-9289-0E9B267CC70A}" type="slidenum">
              <a:rPr lang="en-GB" smtClean="0"/>
              <a:t>81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0807038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5A7B8C-DA75-4449-9289-0E9B267CC70A}" type="slidenum">
              <a:rPr lang="en-GB" smtClean="0"/>
              <a:t>82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8388389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5A7B8C-DA75-4449-9289-0E9B267CC70A}" type="slidenum">
              <a:rPr lang="en-GB" smtClean="0"/>
              <a:t>83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688441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5A7B8C-DA75-4449-9289-0E9B267CC70A}" type="slidenum">
              <a:rPr lang="en-GB" smtClean="0"/>
              <a:t>84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105903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5A7B8C-DA75-4449-9289-0E9B267CC70A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118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5A7B8C-DA75-4449-9289-0E9B267CC70A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97319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5A7B8C-DA75-4449-9289-0E9B267CC70A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82995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5A7B8C-DA75-4449-9289-0E9B267CC70A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2832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5A7B8C-DA75-4449-9289-0E9B267CC70A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87484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C2309-15CC-4970-9F8E-540B2D548026}" type="datetimeFigureOut">
              <a:rPr lang="en-GB" smtClean="0"/>
              <a:t>05/12/2022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4FA47-AAF2-477A-86D1-9DAEBCD5C607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329320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C2309-15CC-4970-9F8E-540B2D548026}" type="datetimeFigureOut">
              <a:rPr lang="en-GB" smtClean="0"/>
              <a:t>05/12/2022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4FA47-AAF2-477A-86D1-9DAEBCD5C607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942817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C2309-15CC-4970-9F8E-540B2D548026}" type="datetimeFigureOut">
              <a:rPr lang="en-GB" smtClean="0"/>
              <a:t>05/12/2022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4FA47-AAF2-477A-86D1-9DAEBCD5C607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865934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C2309-15CC-4970-9F8E-540B2D548026}" type="datetimeFigureOut">
              <a:rPr lang="en-GB" smtClean="0"/>
              <a:t>05/12/2022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4FA47-AAF2-477A-86D1-9DAEBCD5C607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868659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C2309-15CC-4970-9F8E-540B2D548026}" type="datetimeFigureOut">
              <a:rPr lang="en-GB" smtClean="0"/>
              <a:t>05/12/2022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4FA47-AAF2-477A-86D1-9DAEBCD5C607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490316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C2309-15CC-4970-9F8E-540B2D548026}" type="datetimeFigureOut">
              <a:rPr lang="en-GB" smtClean="0"/>
              <a:t>05/12/2022</a:t>
            </a:fld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4FA47-AAF2-477A-86D1-9DAEBCD5C607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865831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C2309-15CC-4970-9F8E-540B2D548026}" type="datetimeFigureOut">
              <a:rPr lang="en-GB" smtClean="0"/>
              <a:t>05/12/2022</a:t>
            </a:fld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4FA47-AAF2-477A-86D1-9DAEBCD5C607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179705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C2309-15CC-4970-9F8E-540B2D548026}" type="datetimeFigureOut">
              <a:rPr lang="en-GB" smtClean="0"/>
              <a:t>05/12/2022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4FA47-AAF2-477A-86D1-9DAEBCD5C607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661905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C2309-15CC-4970-9F8E-540B2D548026}" type="datetimeFigureOut">
              <a:rPr lang="en-GB" smtClean="0"/>
              <a:t>05/12/2022</a:t>
            </a:fld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4FA47-AAF2-477A-86D1-9DAEBCD5C607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63586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C2309-15CC-4970-9F8E-540B2D548026}" type="datetimeFigureOut">
              <a:rPr lang="en-GB" smtClean="0"/>
              <a:t>05/12/2022</a:t>
            </a:fld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4FA47-AAF2-477A-86D1-9DAEBCD5C607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478708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C2309-15CC-4970-9F8E-540B2D548026}" type="datetimeFigureOut">
              <a:rPr lang="en-GB" smtClean="0"/>
              <a:t>05/12/2022</a:t>
            </a:fld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4FA47-AAF2-477A-86D1-9DAEBCD5C607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57179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6C2309-15CC-4970-9F8E-540B2D548026}" type="datetimeFigureOut">
              <a:rPr lang="en-GB" smtClean="0"/>
              <a:t>05/12/2022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94FA47-AAF2-477A-86D1-9DAEBCD5C607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333470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emf"/><Relationship Id="rId4" Type="http://schemas.openxmlformats.org/officeDocument/2006/relationships/image" Target="../media/image29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emf"/><Relationship Id="rId4" Type="http://schemas.openxmlformats.org/officeDocument/2006/relationships/image" Target="../media/image32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7" Type="http://schemas.openxmlformats.org/officeDocument/2006/relationships/image" Target="../media/image46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emf"/><Relationship Id="rId5" Type="http://schemas.openxmlformats.org/officeDocument/2006/relationships/image" Target="../media/image17.emf"/><Relationship Id="rId4" Type="http://schemas.openxmlformats.org/officeDocument/2006/relationships/image" Target="../media/image45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emf"/><Relationship Id="rId4" Type="http://schemas.openxmlformats.org/officeDocument/2006/relationships/image" Target="../media/image59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2" Type="http://schemas.openxmlformats.org/officeDocument/2006/relationships/image" Target="../media/image61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2" Type="http://schemas.openxmlformats.org/officeDocument/2006/relationships/image" Target="../media/image63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emf"/><Relationship Id="rId3" Type="http://schemas.openxmlformats.org/officeDocument/2006/relationships/image" Target="../media/image6.emf"/><Relationship Id="rId7" Type="http://schemas.openxmlformats.org/officeDocument/2006/relationships/image" Target="../media/image10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emf"/><Relationship Id="rId5" Type="http://schemas.openxmlformats.org/officeDocument/2006/relationships/image" Target="../media/image8.emf"/><Relationship Id="rId4" Type="http://schemas.openxmlformats.org/officeDocument/2006/relationships/image" Target="../media/image7.emf"/><Relationship Id="rId9" Type="http://schemas.openxmlformats.org/officeDocument/2006/relationships/image" Target="../media/image12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image" Target="../media/image6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image" Target="../media/image6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e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emf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e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emf"/><Relationship Id="rId2" Type="http://schemas.openxmlformats.org/officeDocument/2006/relationships/image" Target="../media/image72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emf"/><Relationship Id="rId4" Type="http://schemas.openxmlformats.org/officeDocument/2006/relationships/image" Target="../media/image74.emf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em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7" Type="http://schemas.openxmlformats.org/officeDocument/2006/relationships/image" Target="../media/image80.emf"/><Relationship Id="rId2" Type="http://schemas.openxmlformats.org/officeDocument/2006/relationships/image" Target="../media/image7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emf"/><Relationship Id="rId5" Type="http://schemas.openxmlformats.org/officeDocument/2006/relationships/image" Target="../media/image78.emf"/><Relationship Id="rId4" Type="http://schemas.openxmlformats.org/officeDocument/2006/relationships/image" Target="../media/image18.em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.emf"/><Relationship Id="rId4" Type="http://schemas.openxmlformats.org/officeDocument/2006/relationships/image" Target="../media/image82.e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emf"/><Relationship Id="rId2" Type="http://schemas.openxmlformats.org/officeDocument/2006/relationships/image" Target="../media/image85.em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eg"/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1.jpeg"/><Relationship Id="rId4" Type="http://schemas.openxmlformats.org/officeDocument/2006/relationships/image" Target="../media/image90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e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e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emf"/><Relationship Id="rId2" Type="http://schemas.openxmlformats.org/officeDocument/2006/relationships/image" Target="../media/image9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7.e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emf"/><Relationship Id="rId3" Type="http://schemas.openxmlformats.org/officeDocument/2006/relationships/image" Target="../media/image14.emf"/><Relationship Id="rId7" Type="http://schemas.openxmlformats.org/officeDocument/2006/relationships/image" Target="../media/image18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emf"/><Relationship Id="rId5" Type="http://schemas.openxmlformats.org/officeDocument/2006/relationships/image" Target="../media/image16.emf"/><Relationship Id="rId4" Type="http://schemas.openxmlformats.org/officeDocument/2006/relationships/image" Target="../media/image15.em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emf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em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emf"/><Relationship Id="rId7" Type="http://schemas.openxmlformats.org/officeDocument/2006/relationships/image" Target="../media/image104.emf"/><Relationship Id="rId2" Type="http://schemas.openxmlformats.org/officeDocument/2006/relationships/image" Target="../media/image10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emf"/><Relationship Id="rId5" Type="http://schemas.openxmlformats.org/officeDocument/2006/relationships/image" Target="../media/image102.emf"/><Relationship Id="rId4" Type="http://schemas.openxmlformats.org/officeDocument/2006/relationships/image" Target="../media/image35.emf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emf"/><Relationship Id="rId2" Type="http://schemas.openxmlformats.org/officeDocument/2006/relationships/image" Target="../media/image105.emf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emf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emf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e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.emf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e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em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3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em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5.emf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emf"/><Relationship Id="rId2" Type="http://schemas.openxmlformats.org/officeDocument/2006/relationships/image" Target="../media/image116.emf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em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0.emf"/><Relationship Id="rId4" Type="http://schemas.openxmlformats.org/officeDocument/2006/relationships/image" Target="../media/image119.emf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em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em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em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em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emf"/><Relationship Id="rId3" Type="http://schemas.openxmlformats.org/officeDocument/2006/relationships/image" Target="../media/image23.emf"/><Relationship Id="rId7" Type="http://schemas.openxmlformats.org/officeDocument/2006/relationships/image" Target="../media/image17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emf"/><Relationship Id="rId5" Type="http://schemas.openxmlformats.org/officeDocument/2006/relationships/image" Target="../media/image25.emf"/><Relationship Id="rId4" Type="http://schemas.openxmlformats.org/officeDocument/2006/relationships/image" Target="../media/image24.emf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em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6.emf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em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em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9.emf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em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emf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emf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3.emf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emf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5.emf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emf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7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emf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0.emf"/><Relationship Id="rId4" Type="http://schemas.openxmlformats.org/officeDocument/2006/relationships/image" Target="../media/image139.emf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emf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emf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5.emf"/><Relationship Id="rId5" Type="http://schemas.openxmlformats.org/officeDocument/2006/relationships/image" Target="../media/image144.emf"/><Relationship Id="rId4" Type="http://schemas.openxmlformats.org/officeDocument/2006/relationships/image" Target="../media/image143.emf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emf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emf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emf"/><Relationship Id="rId2" Type="http://schemas.openxmlformats.org/officeDocument/2006/relationships/image" Target="../media/image148.emf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emf"/><Relationship Id="rId2" Type="http://schemas.openxmlformats.org/officeDocument/2006/relationships/image" Target="../media/image150.emf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emf"/><Relationship Id="rId2" Type="http://schemas.openxmlformats.org/officeDocument/2006/relationships/image" Target="../media/image152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0"/>
            <a:ext cx="12192000" cy="5396248"/>
          </a:xfrm>
          <a:prstGeom prst="rect">
            <a:avLst/>
          </a:prstGeom>
          <a:solidFill>
            <a:srgbClr val="6B8D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604156" y="432178"/>
            <a:ext cx="1075500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spc="600" dirty="0">
                <a:solidFill>
                  <a:srgbClr val="B9D67D"/>
                </a:solidFill>
              </a:rPr>
              <a:t>VULNERABILITY ASSESSMENT OF SYRIAN REFUGEES IN LEBANON</a:t>
            </a:r>
            <a:endParaRPr lang="en-GB" sz="4800" spc="600" dirty="0">
              <a:solidFill>
                <a:srgbClr val="B9D67D"/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767443" y="2001838"/>
            <a:ext cx="10037932" cy="0"/>
          </a:xfrm>
          <a:prstGeom prst="line">
            <a:avLst/>
          </a:prstGeom>
          <a:ln w="25400">
            <a:solidFill>
              <a:srgbClr val="B9D6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04155" y="2195674"/>
            <a:ext cx="1075500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spc="600" dirty="0">
                <a:solidFill>
                  <a:schemeClr val="bg1"/>
                </a:solidFill>
              </a:rPr>
              <a:t>VASyR 2022 </a:t>
            </a:r>
          </a:p>
          <a:p>
            <a:r>
              <a:rPr lang="en-US" sz="4800" spc="600" dirty="0">
                <a:solidFill>
                  <a:srgbClr val="B9D67D"/>
                </a:solidFill>
              </a:rPr>
              <a:t>PRELIMINARY FINDINGS</a:t>
            </a:r>
            <a:endParaRPr lang="en-GB" sz="4800" spc="600" dirty="0">
              <a:solidFill>
                <a:srgbClr val="B9D67D"/>
              </a:solidFill>
            </a:endParaRPr>
          </a:p>
        </p:txBody>
      </p:sp>
      <p:pic>
        <p:nvPicPr>
          <p:cNvPr id="9" name="Picture 8" descr="Interagency_logo_landscape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515" y="5974023"/>
            <a:ext cx="2027453" cy="4692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9250" y="5749123"/>
            <a:ext cx="2240590" cy="89661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9035" y="5762679"/>
            <a:ext cx="886689" cy="842355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9574492" y="5520365"/>
            <a:ext cx="1022252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472D30"/>
                </a:solidFill>
                <a:cs typeface="Arial"/>
              </a:rPr>
              <a:t>With the support of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8227" y="5906382"/>
            <a:ext cx="1804030" cy="536888"/>
          </a:xfrm>
          <a:prstGeom prst="rect">
            <a:avLst/>
          </a:prstGeom>
        </p:spPr>
      </p:pic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DFF01A28-5B1D-4F7C-8C2B-143DAD628A1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7808" y="5722349"/>
            <a:ext cx="1500157" cy="923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6903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0742" y="4388501"/>
            <a:ext cx="2598961" cy="191602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942" y="2803929"/>
            <a:ext cx="5844107" cy="323958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51180" y="1882432"/>
            <a:ext cx="61794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spc="600" dirty="0">
                <a:solidFill>
                  <a:srgbClr val="43476B"/>
                </a:solidFill>
              </a:rPr>
              <a:t>HOUSEHOLDS WITH ALL MEMBERS HAVING LEGAL RESIDENCY</a:t>
            </a:r>
            <a:endParaRPr lang="en-GB" b="1" spc="600" dirty="0">
              <a:solidFill>
                <a:srgbClr val="43476B"/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500743" y="748206"/>
            <a:ext cx="2288952" cy="8316"/>
          </a:xfrm>
          <a:prstGeom prst="line">
            <a:avLst/>
          </a:prstGeom>
          <a:ln w="25400">
            <a:solidFill>
              <a:srgbClr val="6B8D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88237" y="827798"/>
            <a:ext cx="80499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pc="600" dirty="0">
                <a:solidFill>
                  <a:srgbClr val="6FC4BF"/>
                </a:solidFill>
              </a:rPr>
              <a:t>LEGAL RESIDENCY STATUS</a:t>
            </a:r>
            <a:endParaRPr lang="en-GB" sz="2400" b="1" spc="600" dirty="0">
              <a:solidFill>
                <a:srgbClr val="6FC4BF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88237" y="286541"/>
            <a:ext cx="80499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pc="600" dirty="0">
                <a:solidFill>
                  <a:srgbClr val="6B8DC4"/>
                </a:solidFill>
              </a:rPr>
              <a:t>PROTECTION</a:t>
            </a:r>
            <a:endParaRPr lang="en-GB" sz="2400" b="1" spc="600" dirty="0">
              <a:solidFill>
                <a:srgbClr val="6B8DC4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83374" y="2970042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43A65"/>
                </a:solidFill>
              </a:rPr>
              <a:t>58%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57786" y="4222106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343A65"/>
                </a:solidFill>
              </a:rPr>
              <a:t>28%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691579" y="4521449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343A65"/>
                </a:solidFill>
              </a:rPr>
              <a:t>21%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337721" y="4627267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343A65"/>
                </a:solidFill>
              </a:rPr>
              <a:t>19%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041885" y="4688873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343A65"/>
                </a:solidFill>
              </a:rPr>
              <a:t>17%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885119" y="4964039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43A65"/>
                </a:solidFill>
              </a:rPr>
              <a:t>10%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547061" y="4964039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43A65"/>
                </a:solidFill>
              </a:rPr>
              <a:t>11%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248509" y="5058205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43A65"/>
                </a:solidFill>
              </a:rPr>
              <a:t>8%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60419" y="6033784"/>
            <a:ext cx="4988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472D30"/>
                </a:solidFill>
              </a:rPr>
              <a:t>2014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425554" y="6033784"/>
            <a:ext cx="4988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472D30"/>
                </a:solidFill>
              </a:rPr>
              <a:t>2021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698266" y="6033784"/>
            <a:ext cx="4988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472D30"/>
                </a:solidFill>
              </a:rPr>
              <a:t>2020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955048" y="6033784"/>
            <a:ext cx="4988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rgbClr val="472D30"/>
                </a:solidFill>
              </a:rPr>
              <a:t>2019</a:t>
            </a:r>
            <a:endParaRPr lang="en-US" sz="1200" dirty="0">
              <a:solidFill>
                <a:srgbClr val="472D30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231668" y="6033784"/>
            <a:ext cx="4988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rgbClr val="472D30"/>
                </a:solidFill>
              </a:rPr>
              <a:t>2018</a:t>
            </a:r>
            <a:endParaRPr lang="en-US" sz="1200" dirty="0">
              <a:solidFill>
                <a:srgbClr val="472D30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497363" y="6033784"/>
            <a:ext cx="4988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472D30"/>
                </a:solidFill>
              </a:rPr>
              <a:t>2017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773983" y="6033784"/>
            <a:ext cx="4988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rgbClr val="472D30"/>
                </a:solidFill>
              </a:rPr>
              <a:t>2016</a:t>
            </a:r>
            <a:endParaRPr lang="en-US" sz="1200" dirty="0">
              <a:solidFill>
                <a:srgbClr val="472D30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096562" y="6033784"/>
            <a:ext cx="4988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472D30"/>
                </a:solidFill>
              </a:rPr>
              <a:t>2015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969720" y="5011316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43476B"/>
                </a:solidFill>
              </a:rPr>
              <a:t>9%</a:t>
            </a:r>
            <a:endParaRPr lang="en-GB" b="1" dirty="0">
              <a:solidFill>
                <a:srgbClr val="43476B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113002" y="6033784"/>
            <a:ext cx="4988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472D30"/>
                </a:solidFill>
              </a:rPr>
              <a:t>2022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62897" y="1240222"/>
            <a:ext cx="2628539" cy="1952077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6362429" y="522615"/>
            <a:ext cx="54786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spc="600" dirty="0">
                <a:solidFill>
                  <a:srgbClr val="43476B"/>
                </a:solidFill>
              </a:rPr>
              <a:t>HHs WITH AT LEAST ONE MEMBER WITH LEGAL RESIDENCY</a:t>
            </a:r>
            <a:endParaRPr lang="en-GB" b="1" spc="600" dirty="0">
              <a:solidFill>
                <a:srgbClr val="43476B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7072927" y="3691651"/>
            <a:ext cx="43744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spc="600" dirty="0">
                <a:solidFill>
                  <a:srgbClr val="43476B"/>
                </a:solidFill>
              </a:rPr>
              <a:t>HHs HAVE NO MEMBERS WITH LEGAL RESIDENCY</a:t>
            </a:r>
            <a:endParaRPr lang="en-GB" b="1" spc="600" dirty="0">
              <a:solidFill>
                <a:srgbClr val="43476B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7536424" y="1293936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43476B"/>
                </a:solidFill>
              </a:rPr>
              <a:t>45%</a:t>
            </a:r>
            <a:endParaRPr lang="en-GB" b="1" dirty="0">
              <a:solidFill>
                <a:srgbClr val="43476B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8134452" y="1676329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43476B"/>
                </a:solidFill>
              </a:rPr>
              <a:t>38%</a:t>
            </a:r>
            <a:endParaRPr lang="en-GB" b="1" dirty="0">
              <a:solidFill>
                <a:srgbClr val="43476B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8732297" y="1925548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43476B"/>
                </a:solidFill>
              </a:rPr>
              <a:t>33%</a:t>
            </a:r>
            <a:endParaRPr lang="en-GB" b="1" dirty="0">
              <a:solidFill>
                <a:srgbClr val="43476B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9199231" y="2149380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43476B"/>
                </a:solidFill>
              </a:rPr>
              <a:t>31%</a:t>
            </a:r>
            <a:endParaRPr lang="en-GB" b="1" dirty="0">
              <a:solidFill>
                <a:srgbClr val="43476B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9738489" y="2506670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43476B"/>
                </a:solidFill>
              </a:rPr>
              <a:t>24%</a:t>
            </a:r>
            <a:endParaRPr lang="en-GB" b="1" dirty="0">
              <a:solidFill>
                <a:srgbClr val="43476B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0321670" y="2443698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43476B"/>
                </a:solidFill>
              </a:rPr>
              <a:t>26%</a:t>
            </a:r>
            <a:endParaRPr lang="en-GB" b="1" dirty="0">
              <a:solidFill>
                <a:srgbClr val="43476B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7435232" y="5743101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43476B"/>
                </a:solidFill>
              </a:rPr>
              <a:t>55%</a:t>
            </a:r>
            <a:endParaRPr lang="en-GB" b="1" dirty="0">
              <a:solidFill>
                <a:srgbClr val="43476B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8073538" y="5311787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43476B"/>
                </a:solidFill>
              </a:rPr>
              <a:t>62%</a:t>
            </a:r>
            <a:endParaRPr lang="en-GB" b="1" dirty="0">
              <a:solidFill>
                <a:srgbClr val="43476B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8612796" y="5037881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43476B"/>
                </a:solidFill>
              </a:rPr>
              <a:t>67%</a:t>
            </a:r>
            <a:endParaRPr lang="en-GB" b="1" dirty="0">
              <a:solidFill>
                <a:srgbClr val="43476B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9132733" y="4907545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43476B"/>
                </a:solidFill>
              </a:rPr>
              <a:t>69%</a:t>
            </a:r>
            <a:endParaRPr lang="en-GB" b="1" dirty="0">
              <a:solidFill>
                <a:srgbClr val="43476B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9667329" y="4525027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43476B"/>
                </a:solidFill>
              </a:rPr>
              <a:t>76%</a:t>
            </a:r>
            <a:endParaRPr lang="en-GB" b="1" dirty="0">
              <a:solidFill>
                <a:srgbClr val="43476B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10318688" y="4668549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43476B"/>
                </a:solidFill>
              </a:rPr>
              <a:t>74%</a:t>
            </a:r>
            <a:endParaRPr lang="en-GB" b="1" dirty="0">
              <a:solidFill>
                <a:srgbClr val="43476B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10341202" y="3220717"/>
            <a:ext cx="4988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472D30"/>
                </a:solidFill>
              </a:rPr>
              <a:t>2022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9759571" y="3220717"/>
            <a:ext cx="4988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rgbClr val="472D30"/>
                </a:solidFill>
              </a:rPr>
              <a:t>2021</a:t>
            </a:r>
            <a:endParaRPr lang="en-US" sz="1200" dirty="0">
              <a:solidFill>
                <a:srgbClr val="472D30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9239634" y="3220717"/>
            <a:ext cx="4988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472D30"/>
                </a:solidFill>
              </a:rPr>
              <a:t>2020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8737970" y="3220717"/>
            <a:ext cx="4988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472D30"/>
                </a:solidFill>
              </a:rPr>
              <a:t>2019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8235643" y="3220717"/>
            <a:ext cx="4988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rgbClr val="472D30"/>
                </a:solidFill>
              </a:rPr>
              <a:t>2018</a:t>
            </a:r>
            <a:endParaRPr lang="en-US" sz="1200" dirty="0">
              <a:solidFill>
                <a:srgbClr val="472D30"/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7713469" y="3220717"/>
            <a:ext cx="4988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472D30"/>
                </a:solidFill>
              </a:rPr>
              <a:t>2017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10341202" y="6425689"/>
            <a:ext cx="4988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472D30"/>
                </a:solidFill>
              </a:rPr>
              <a:t>2022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9759571" y="6425689"/>
            <a:ext cx="4988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rgbClr val="472D30"/>
                </a:solidFill>
              </a:rPr>
              <a:t>2021</a:t>
            </a:r>
            <a:endParaRPr lang="en-US" sz="1200" dirty="0">
              <a:solidFill>
                <a:srgbClr val="472D30"/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9239634" y="6425689"/>
            <a:ext cx="4988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472D30"/>
                </a:solidFill>
              </a:rPr>
              <a:t>2020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8737970" y="6425689"/>
            <a:ext cx="4988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rgbClr val="472D30"/>
                </a:solidFill>
              </a:rPr>
              <a:t>2019</a:t>
            </a:r>
            <a:endParaRPr lang="en-US" sz="1200" dirty="0">
              <a:solidFill>
                <a:srgbClr val="472D30"/>
              </a:solidFill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8235643" y="6425689"/>
            <a:ext cx="4988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rgbClr val="472D30"/>
                </a:solidFill>
              </a:rPr>
              <a:t>2018</a:t>
            </a:r>
            <a:endParaRPr lang="en-US" sz="1200" dirty="0">
              <a:solidFill>
                <a:srgbClr val="472D30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7713469" y="6425689"/>
            <a:ext cx="4988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472D30"/>
                </a:solidFill>
              </a:rPr>
              <a:t>2017</a:t>
            </a:r>
          </a:p>
        </p:txBody>
      </p:sp>
    </p:spTree>
    <p:extLst>
      <p:ext uri="{BB962C8B-B14F-4D97-AF65-F5344CB8AC3E}">
        <p14:creationId xmlns:p14="http://schemas.microsoft.com/office/powerpoint/2010/main" val="4176002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477" y="2378443"/>
            <a:ext cx="6896827" cy="358466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35155" y="1456561"/>
            <a:ext cx="69050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spc="600" dirty="0">
                <a:solidFill>
                  <a:srgbClr val="43476B"/>
                </a:solidFill>
              </a:rPr>
              <a:t>% OF INDIVIDUALS ABOVE 15 YEARS OLD HOLDING LEGAL RESIDENCY PERMITS BY GENDER AND AGE GROUP</a:t>
            </a:r>
            <a:endParaRPr lang="en-GB" b="1" spc="600" dirty="0">
              <a:solidFill>
                <a:srgbClr val="43476B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157714" y="2735898"/>
            <a:ext cx="34918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343A65"/>
                </a:solidFill>
                <a:cs typeface="Arial"/>
              </a:rPr>
              <a:t>Young people less likely to have residency.</a:t>
            </a:r>
            <a:endParaRPr lang="en-GB" sz="2400" dirty="0">
              <a:solidFill>
                <a:srgbClr val="343A65"/>
              </a:solidFill>
              <a:cs typeface="Arial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8157714" y="3855789"/>
            <a:ext cx="36676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343A65"/>
                </a:solidFill>
                <a:cs typeface="Arial"/>
              </a:rPr>
              <a:t>Women (as well as female-headed HHs) have lower rates of legal residency.</a:t>
            </a:r>
            <a:endParaRPr lang="en-GB" sz="2400" dirty="0">
              <a:solidFill>
                <a:srgbClr val="343A65"/>
              </a:solidFill>
              <a:cs typeface="Arial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37285" y="5900890"/>
            <a:ext cx="71499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343A65"/>
                </a:solidFill>
              </a:rPr>
              <a:t>15-19 years old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834223" y="5900890"/>
            <a:ext cx="7670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343A65"/>
                </a:solidFill>
              </a:rPr>
              <a:t>20-24 years old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1431662" y="5900890"/>
            <a:ext cx="77200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343A65"/>
                </a:solidFill>
              </a:rPr>
              <a:t>25-29 years old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2066565" y="5900890"/>
            <a:ext cx="7050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>
                <a:solidFill>
                  <a:srgbClr val="343A65"/>
                </a:solidFill>
              </a:rPr>
              <a:t>30-34 years </a:t>
            </a:r>
            <a:r>
              <a:rPr lang="en-US" sz="1100" dirty="0">
                <a:solidFill>
                  <a:srgbClr val="343A65"/>
                </a:solidFill>
              </a:rPr>
              <a:t>old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2627192" y="5900890"/>
            <a:ext cx="90119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>
                <a:solidFill>
                  <a:srgbClr val="343A65"/>
                </a:solidFill>
              </a:rPr>
              <a:t>35-39</a:t>
            </a:r>
          </a:p>
          <a:p>
            <a:pPr algn="ctr"/>
            <a:r>
              <a:rPr lang="en-US" sz="1100" dirty="0">
                <a:solidFill>
                  <a:srgbClr val="343A65"/>
                </a:solidFill>
              </a:rPr>
              <a:t>years old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3223234" y="5900890"/>
            <a:ext cx="90119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343A65"/>
                </a:solidFill>
              </a:rPr>
              <a:t>40-44</a:t>
            </a:r>
          </a:p>
          <a:p>
            <a:pPr algn="ctr"/>
            <a:r>
              <a:rPr lang="en-US" sz="1100" dirty="0">
                <a:solidFill>
                  <a:srgbClr val="343A65"/>
                </a:solidFill>
              </a:rPr>
              <a:t>years old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3855952" y="5900890"/>
            <a:ext cx="90119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>
                <a:solidFill>
                  <a:srgbClr val="343A65"/>
                </a:solidFill>
              </a:rPr>
              <a:t>45-49</a:t>
            </a:r>
            <a:endParaRPr lang="en-US" sz="1100" dirty="0">
              <a:solidFill>
                <a:srgbClr val="343A65"/>
              </a:solidFill>
            </a:endParaRPr>
          </a:p>
          <a:p>
            <a:pPr algn="ctr"/>
            <a:r>
              <a:rPr lang="en-US" sz="1100" dirty="0">
                <a:solidFill>
                  <a:srgbClr val="343A65"/>
                </a:solidFill>
              </a:rPr>
              <a:t>years old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4487864" y="5900890"/>
            <a:ext cx="90119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>
                <a:solidFill>
                  <a:srgbClr val="343A65"/>
                </a:solidFill>
              </a:rPr>
              <a:t>50-54</a:t>
            </a:r>
            <a:endParaRPr lang="en-US" sz="1100" dirty="0">
              <a:solidFill>
                <a:srgbClr val="343A65"/>
              </a:solidFill>
            </a:endParaRPr>
          </a:p>
          <a:p>
            <a:pPr algn="ctr"/>
            <a:r>
              <a:rPr lang="en-US" sz="1100" dirty="0">
                <a:solidFill>
                  <a:srgbClr val="343A65"/>
                </a:solidFill>
              </a:rPr>
              <a:t>years old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5117918" y="5900890"/>
            <a:ext cx="90119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>
                <a:solidFill>
                  <a:srgbClr val="343A65"/>
                </a:solidFill>
              </a:rPr>
              <a:t>55-59</a:t>
            </a:r>
            <a:endParaRPr lang="en-US" sz="1100" dirty="0">
              <a:solidFill>
                <a:srgbClr val="343A65"/>
              </a:solidFill>
            </a:endParaRPr>
          </a:p>
          <a:p>
            <a:pPr algn="ctr"/>
            <a:r>
              <a:rPr lang="en-US" sz="1100" dirty="0">
                <a:solidFill>
                  <a:srgbClr val="343A65"/>
                </a:solidFill>
              </a:rPr>
              <a:t>years old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5706623" y="5900890"/>
            <a:ext cx="90119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>
                <a:solidFill>
                  <a:srgbClr val="343A65"/>
                </a:solidFill>
              </a:rPr>
              <a:t>60-64</a:t>
            </a:r>
            <a:endParaRPr lang="en-US" sz="1100" dirty="0">
              <a:solidFill>
                <a:srgbClr val="343A65"/>
              </a:solidFill>
            </a:endParaRPr>
          </a:p>
          <a:p>
            <a:pPr algn="ctr"/>
            <a:r>
              <a:rPr lang="en-US" sz="1100" dirty="0">
                <a:solidFill>
                  <a:srgbClr val="343A65"/>
                </a:solidFill>
              </a:rPr>
              <a:t>years old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6330659" y="5900890"/>
            <a:ext cx="90119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>
                <a:solidFill>
                  <a:srgbClr val="343A65"/>
                </a:solidFill>
              </a:rPr>
              <a:t>65-69</a:t>
            </a:r>
            <a:endParaRPr lang="en-US" sz="1100" dirty="0">
              <a:solidFill>
                <a:srgbClr val="343A65"/>
              </a:solidFill>
            </a:endParaRPr>
          </a:p>
          <a:p>
            <a:pPr algn="ctr"/>
            <a:r>
              <a:rPr lang="en-US" sz="1100" dirty="0">
                <a:solidFill>
                  <a:srgbClr val="343A65"/>
                </a:solidFill>
              </a:rPr>
              <a:t>years old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6925964" y="5900890"/>
            <a:ext cx="90119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343A65"/>
                </a:solidFill>
              </a:rPr>
              <a:t>70-Highest years old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8079917" y="5832303"/>
            <a:ext cx="90119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>
                <a:solidFill>
                  <a:srgbClr val="343A65"/>
                </a:solidFill>
              </a:rPr>
              <a:t>Male</a:t>
            </a:r>
            <a:endParaRPr lang="en-US" sz="1100" dirty="0">
              <a:solidFill>
                <a:srgbClr val="343A65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8142436" y="6087957"/>
            <a:ext cx="90119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>
                <a:solidFill>
                  <a:srgbClr val="343A65"/>
                </a:solidFill>
              </a:rPr>
              <a:t>Female</a:t>
            </a:r>
            <a:endParaRPr lang="en-US" sz="1100" dirty="0">
              <a:solidFill>
                <a:srgbClr val="343A65"/>
              </a:solidFill>
            </a:endParaRPr>
          </a:p>
        </p:txBody>
      </p:sp>
      <p:cxnSp>
        <p:nvCxnSpPr>
          <p:cNvPr id="65" name="Straight Connector 64"/>
          <p:cNvCxnSpPr/>
          <p:nvPr/>
        </p:nvCxnSpPr>
        <p:spPr>
          <a:xfrm flipV="1">
            <a:off x="500743" y="748206"/>
            <a:ext cx="2288952" cy="8316"/>
          </a:xfrm>
          <a:prstGeom prst="line">
            <a:avLst/>
          </a:prstGeom>
          <a:ln w="25400">
            <a:solidFill>
              <a:srgbClr val="6B8D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388237" y="827798"/>
            <a:ext cx="80499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pc="600" dirty="0">
                <a:solidFill>
                  <a:srgbClr val="6FC4BF"/>
                </a:solidFill>
              </a:rPr>
              <a:t>LEGAL RESIDENCY PERMITS</a:t>
            </a:r>
            <a:endParaRPr lang="en-GB" sz="2400" b="1" spc="600" dirty="0">
              <a:solidFill>
                <a:srgbClr val="6FC4BF"/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388237" y="286541"/>
            <a:ext cx="80499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pc="600" dirty="0">
                <a:solidFill>
                  <a:srgbClr val="6B8DC4"/>
                </a:solidFill>
              </a:rPr>
              <a:t>PROTECTION</a:t>
            </a:r>
            <a:endParaRPr lang="en-GB" sz="2400" b="1" spc="600" dirty="0">
              <a:solidFill>
                <a:srgbClr val="6B8DC4"/>
              </a:solidFill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168309" y="4344363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472D30"/>
                </a:solidFill>
              </a:rPr>
              <a:t>14%</a:t>
            </a:r>
            <a:endParaRPr lang="en-GB" b="1" dirty="0">
              <a:solidFill>
                <a:srgbClr val="472D30"/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808417" y="4559806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343A65"/>
                </a:solidFill>
              </a:rPr>
              <a:t>12%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1309035" y="4559806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343A65"/>
                </a:solidFill>
              </a:rPr>
              <a:t>12%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1984893" y="4157067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343A65"/>
                </a:solidFill>
              </a:rPr>
              <a:t>16%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2651318" y="4157067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343A65"/>
                </a:solidFill>
              </a:rPr>
              <a:t>16%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3887656" y="3792198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43A65"/>
                </a:solidFill>
              </a:rPr>
              <a:t>19%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4413879" y="4115441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343A65"/>
                </a:solidFill>
              </a:rPr>
              <a:t>15%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3181940" y="4144261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343A65"/>
                </a:solidFill>
              </a:rPr>
              <a:t>16%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5102149" y="3115595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343A65"/>
                </a:solidFill>
              </a:rPr>
              <a:t>25%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5904186" y="4226927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43A65"/>
                </a:solidFill>
              </a:rPr>
              <a:t>15%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6413666" y="4664385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43A65"/>
                </a:solidFill>
              </a:rPr>
              <a:t>11%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7098661" y="5200001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43A65"/>
                </a:solidFill>
              </a:rPr>
              <a:t>6%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23786" y="4871452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472D30"/>
                </a:solidFill>
              </a:rPr>
              <a:t>12%</a:t>
            </a:r>
            <a:endParaRPr lang="en-GB" b="1" dirty="0">
              <a:solidFill>
                <a:srgbClr val="472D30"/>
              </a:solidFill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774432" y="4036924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43A65"/>
                </a:solidFill>
              </a:rPr>
              <a:t>17%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1299849" y="3860421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343A65"/>
                </a:solidFill>
              </a:rPr>
              <a:t>18%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2002084" y="3419349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43A65"/>
                </a:solidFill>
              </a:rPr>
              <a:t>22%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2572731" y="3419349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343A65"/>
                </a:solidFill>
              </a:rPr>
              <a:t>22%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3267762" y="2986894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43A65"/>
                </a:solidFill>
              </a:rPr>
              <a:t>26%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3903467" y="2865824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343A65"/>
                </a:solidFill>
              </a:rPr>
              <a:t>27%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4582687" y="2782064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343A65"/>
                </a:solidFill>
              </a:rPr>
              <a:t>28%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5119902" y="3909636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343A65"/>
                </a:solidFill>
              </a:rPr>
              <a:t>21%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5727098" y="2407210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343A65"/>
                </a:solidFill>
              </a:rPr>
              <a:t>31%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6438204" y="2287476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343A65"/>
                </a:solidFill>
              </a:rPr>
              <a:t>32%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7139002" y="4115441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43A65"/>
                </a:solidFill>
              </a:rPr>
              <a:t>16%</a:t>
            </a:r>
            <a:endParaRPr lang="en-GB" b="1" dirty="0">
              <a:solidFill>
                <a:srgbClr val="343A65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85128" y="1944859"/>
            <a:ext cx="530026" cy="76638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8017399" y="5934768"/>
            <a:ext cx="259702" cy="283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9858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399" y="2911106"/>
            <a:ext cx="3616133" cy="2338251"/>
          </a:xfrm>
          <a:prstGeom prst="rect">
            <a:avLst/>
          </a:prstGeom>
        </p:spPr>
      </p:pic>
      <p:sp>
        <p:nvSpPr>
          <p:cNvPr id="121" name="Rectangle 120"/>
          <p:cNvSpPr/>
          <p:nvPr/>
        </p:nvSpPr>
        <p:spPr>
          <a:xfrm>
            <a:off x="5783149" y="3436433"/>
            <a:ext cx="596517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343A65"/>
                </a:solidFill>
              </a:rPr>
              <a:t>Like the previous years, the main reasons for not completing the birth registration process includes</a:t>
            </a:r>
            <a:r>
              <a:rPr lang="en-US" sz="2400" dirty="0">
                <a:solidFill>
                  <a:srgbClr val="472D30"/>
                </a:solidFill>
              </a:rPr>
              <a:t> </a:t>
            </a:r>
            <a:r>
              <a:rPr lang="en-US" sz="2400" dirty="0">
                <a:solidFill>
                  <a:srgbClr val="6B8DC4"/>
                </a:solidFill>
              </a:rPr>
              <a:t>associated costs </a:t>
            </a:r>
            <a:r>
              <a:rPr lang="en-US" sz="2400" dirty="0">
                <a:solidFill>
                  <a:srgbClr val="343A65"/>
                </a:solidFill>
              </a:rPr>
              <a:t>followed by </a:t>
            </a:r>
            <a:r>
              <a:rPr lang="en-US" sz="2400" dirty="0">
                <a:solidFill>
                  <a:srgbClr val="6B8DC4"/>
                </a:solidFill>
              </a:rPr>
              <a:t>being unaware of the procedures.</a:t>
            </a:r>
          </a:p>
        </p:txBody>
      </p:sp>
      <p:cxnSp>
        <p:nvCxnSpPr>
          <p:cNvPr id="120" name="Straight Connector 119"/>
          <p:cNvCxnSpPr/>
          <p:nvPr/>
        </p:nvCxnSpPr>
        <p:spPr>
          <a:xfrm flipV="1">
            <a:off x="500743" y="748206"/>
            <a:ext cx="2288952" cy="8316"/>
          </a:xfrm>
          <a:prstGeom prst="line">
            <a:avLst/>
          </a:prstGeom>
          <a:ln w="25400">
            <a:solidFill>
              <a:srgbClr val="6B8D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Box 121"/>
          <p:cNvSpPr txBox="1"/>
          <p:nvPr/>
        </p:nvSpPr>
        <p:spPr>
          <a:xfrm>
            <a:off x="388237" y="827798"/>
            <a:ext cx="80499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pc="600" dirty="0">
                <a:solidFill>
                  <a:srgbClr val="6FC4BF"/>
                </a:solidFill>
              </a:rPr>
              <a:t>BIRTH REGISTRATION</a:t>
            </a:r>
            <a:endParaRPr lang="en-GB" sz="2400" b="1" spc="600" dirty="0">
              <a:solidFill>
                <a:srgbClr val="6FC4BF"/>
              </a:solidFill>
            </a:endParaRPr>
          </a:p>
        </p:txBody>
      </p:sp>
      <p:sp>
        <p:nvSpPr>
          <p:cNvPr id="123" name="TextBox 122"/>
          <p:cNvSpPr txBox="1"/>
          <p:nvPr/>
        </p:nvSpPr>
        <p:spPr>
          <a:xfrm>
            <a:off x="388237" y="286541"/>
            <a:ext cx="80499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pc="600" dirty="0">
                <a:solidFill>
                  <a:srgbClr val="6B8DC4"/>
                </a:solidFill>
              </a:rPr>
              <a:t>PROTECTION</a:t>
            </a:r>
            <a:endParaRPr lang="en-GB" sz="2400" b="1" spc="600" dirty="0">
              <a:solidFill>
                <a:srgbClr val="6B8DC4"/>
              </a:solidFill>
            </a:endParaRPr>
          </a:p>
        </p:txBody>
      </p:sp>
      <p:sp>
        <p:nvSpPr>
          <p:cNvPr id="146" name="TextBox 145"/>
          <p:cNvSpPr txBox="1"/>
          <p:nvPr/>
        </p:nvSpPr>
        <p:spPr>
          <a:xfrm>
            <a:off x="719806" y="4053711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43A65"/>
                </a:solidFill>
              </a:rPr>
              <a:t>30%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147" name="TextBox 146"/>
          <p:cNvSpPr txBox="1"/>
          <p:nvPr/>
        </p:nvSpPr>
        <p:spPr>
          <a:xfrm>
            <a:off x="1876840" y="4383552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43A65"/>
                </a:solidFill>
              </a:rPr>
              <a:t>28%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148" name="TextBox 147"/>
          <p:cNvSpPr txBox="1"/>
          <p:nvPr/>
        </p:nvSpPr>
        <p:spPr>
          <a:xfrm>
            <a:off x="3050520" y="3869045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343A65"/>
                </a:solidFill>
              </a:rPr>
              <a:t>31%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4280059" y="2995769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43A65"/>
                </a:solidFill>
              </a:rPr>
              <a:t>36%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150" name="TextBox 149"/>
          <p:cNvSpPr txBox="1"/>
          <p:nvPr/>
        </p:nvSpPr>
        <p:spPr>
          <a:xfrm>
            <a:off x="4442676" y="5345472"/>
            <a:ext cx="4988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472D30"/>
                </a:solidFill>
              </a:rPr>
              <a:t>2022</a:t>
            </a:r>
          </a:p>
        </p:txBody>
      </p:sp>
      <p:sp>
        <p:nvSpPr>
          <p:cNvPr id="151" name="TextBox 150"/>
          <p:cNvSpPr txBox="1"/>
          <p:nvPr/>
        </p:nvSpPr>
        <p:spPr>
          <a:xfrm>
            <a:off x="3262249" y="5345472"/>
            <a:ext cx="4988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rgbClr val="472D30"/>
                </a:solidFill>
              </a:rPr>
              <a:t>2021</a:t>
            </a:r>
            <a:endParaRPr lang="en-US" sz="1200" dirty="0">
              <a:solidFill>
                <a:srgbClr val="472D30"/>
              </a:solidFill>
            </a:endParaRPr>
          </a:p>
        </p:txBody>
      </p:sp>
      <p:sp>
        <p:nvSpPr>
          <p:cNvPr id="152" name="TextBox 151"/>
          <p:cNvSpPr txBox="1"/>
          <p:nvPr/>
        </p:nvSpPr>
        <p:spPr>
          <a:xfrm>
            <a:off x="2030619" y="5345472"/>
            <a:ext cx="4988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472D30"/>
                </a:solidFill>
              </a:rPr>
              <a:t>2020</a:t>
            </a:r>
          </a:p>
        </p:txBody>
      </p:sp>
      <p:sp>
        <p:nvSpPr>
          <p:cNvPr id="153" name="TextBox 152"/>
          <p:cNvSpPr txBox="1"/>
          <p:nvPr/>
        </p:nvSpPr>
        <p:spPr>
          <a:xfrm>
            <a:off x="864284" y="5345472"/>
            <a:ext cx="4988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472D30"/>
                </a:solidFill>
              </a:rPr>
              <a:t>2019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500743" y="2030160"/>
            <a:ext cx="50995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spc="600" dirty="0">
                <a:solidFill>
                  <a:srgbClr val="43476B"/>
                </a:solidFill>
              </a:rPr>
              <a:t>BIRTH REGISTRATION FOR CHILDREN BORN IN LEBANON</a:t>
            </a:r>
            <a:endParaRPr lang="en-GB" spc="600" dirty="0">
              <a:solidFill>
                <a:srgbClr val="43476B"/>
              </a:solidFill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6306714" y="2358107"/>
            <a:ext cx="496648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343A65"/>
                </a:solidFill>
                <a:cs typeface="Arial"/>
              </a:rPr>
              <a:t>Birth registration for children born in Lebanon has increased:</a:t>
            </a:r>
          </a:p>
        </p:txBody>
      </p:sp>
      <p:sp>
        <p:nvSpPr>
          <p:cNvPr id="90" name="Rectangle 89"/>
          <p:cNvSpPr/>
          <p:nvPr/>
        </p:nvSpPr>
        <p:spPr>
          <a:xfrm>
            <a:off x="9289301" y="2599402"/>
            <a:ext cx="138210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5400" dirty="0">
                <a:solidFill>
                  <a:srgbClr val="6B8DC4"/>
                </a:solidFill>
                <a:cs typeface="Arial"/>
              </a:rPr>
              <a:t>36%</a:t>
            </a:r>
            <a:endParaRPr lang="en-US" sz="2000" dirty="0">
              <a:solidFill>
                <a:srgbClr val="6B8DC4"/>
              </a:solidFill>
              <a:cs typeface="Arial"/>
            </a:endParaRPr>
          </a:p>
        </p:txBody>
      </p:sp>
      <p:pic>
        <p:nvPicPr>
          <p:cNvPr id="107" name="Picture 10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3187" y="1635768"/>
            <a:ext cx="496771" cy="717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9913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116" y="2771272"/>
            <a:ext cx="11446272" cy="1872526"/>
          </a:xfrm>
          <a:prstGeom prst="rect">
            <a:avLst/>
          </a:prstGeom>
        </p:spPr>
      </p:pic>
      <p:sp>
        <p:nvSpPr>
          <p:cNvPr id="62" name="TextBox 61"/>
          <p:cNvSpPr txBox="1"/>
          <p:nvPr/>
        </p:nvSpPr>
        <p:spPr>
          <a:xfrm>
            <a:off x="1496641" y="2541739"/>
            <a:ext cx="8529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>
                <a:solidFill>
                  <a:srgbClr val="343A65"/>
                </a:solidFill>
              </a:rPr>
              <a:t>97%</a:t>
            </a:r>
            <a:endParaRPr lang="en-GB" sz="1100" b="1" dirty="0">
              <a:solidFill>
                <a:srgbClr val="343A65"/>
              </a:solidFill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1770102" y="2541739"/>
            <a:ext cx="8529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rgbClr val="343A65"/>
                </a:solidFill>
              </a:rPr>
              <a:t>97%</a:t>
            </a:r>
            <a:endParaRPr lang="en-GB" sz="1100" b="1" dirty="0">
              <a:solidFill>
                <a:srgbClr val="343A65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2022240" y="2541739"/>
            <a:ext cx="8529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>
                <a:solidFill>
                  <a:srgbClr val="343A65"/>
                </a:solidFill>
              </a:rPr>
              <a:t>98%</a:t>
            </a:r>
            <a:endParaRPr lang="en-GB" sz="1100" b="1" dirty="0">
              <a:solidFill>
                <a:srgbClr val="343A65"/>
              </a:solidFill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2293030" y="2541739"/>
            <a:ext cx="8529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rgbClr val="343A65"/>
                </a:solidFill>
              </a:rPr>
              <a:t>98%</a:t>
            </a:r>
            <a:endParaRPr lang="en-GB" sz="1100" b="1" dirty="0">
              <a:solidFill>
                <a:srgbClr val="343A65"/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2995730" y="2866648"/>
            <a:ext cx="8529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>
                <a:solidFill>
                  <a:srgbClr val="343A65"/>
                </a:solidFill>
              </a:rPr>
              <a:t>82%</a:t>
            </a:r>
            <a:endParaRPr lang="en-GB" sz="1100" b="1" dirty="0">
              <a:solidFill>
                <a:srgbClr val="343A65"/>
              </a:solidFill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3717073" y="2862480"/>
            <a:ext cx="8529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>
                <a:solidFill>
                  <a:srgbClr val="343A65"/>
                </a:solidFill>
              </a:rPr>
              <a:t>82%</a:t>
            </a:r>
            <a:endParaRPr lang="en-GB" sz="1100" b="1" dirty="0">
              <a:solidFill>
                <a:srgbClr val="343A65"/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261724" y="2873520"/>
            <a:ext cx="8529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>
                <a:solidFill>
                  <a:srgbClr val="343A65"/>
                </a:solidFill>
              </a:rPr>
              <a:t>81%</a:t>
            </a:r>
            <a:endParaRPr lang="en-GB" sz="1100" b="1" dirty="0">
              <a:solidFill>
                <a:srgbClr val="343A65"/>
              </a:solidFill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3477051" y="2961095"/>
            <a:ext cx="8529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>
                <a:solidFill>
                  <a:srgbClr val="343A65"/>
                </a:solidFill>
              </a:rPr>
              <a:t>78%</a:t>
            </a:r>
            <a:endParaRPr lang="en-GB" sz="1100" b="1" dirty="0">
              <a:solidFill>
                <a:srgbClr val="343A65"/>
              </a:solidFill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4650275" y="3673063"/>
            <a:ext cx="4788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>
                <a:solidFill>
                  <a:srgbClr val="343A65"/>
                </a:solidFill>
              </a:rPr>
              <a:t>40%</a:t>
            </a:r>
            <a:endParaRPr lang="en-GB" sz="1100" b="1" dirty="0">
              <a:solidFill>
                <a:srgbClr val="343A65"/>
              </a:solidFill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4892153" y="3513228"/>
            <a:ext cx="4788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rgbClr val="343A65"/>
                </a:solidFill>
              </a:rPr>
              <a:t>48%</a:t>
            </a:r>
            <a:endParaRPr lang="en-GB" sz="1100" b="1" dirty="0">
              <a:solidFill>
                <a:srgbClr val="343A65"/>
              </a:solidFill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5134031" y="3601050"/>
            <a:ext cx="4788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>
                <a:solidFill>
                  <a:srgbClr val="343A65"/>
                </a:solidFill>
              </a:rPr>
              <a:t>44%</a:t>
            </a:r>
            <a:endParaRPr lang="en-GB" sz="1100" b="1" dirty="0">
              <a:solidFill>
                <a:srgbClr val="343A65"/>
              </a:solidFill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6108251" y="4038334"/>
            <a:ext cx="4788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>
                <a:solidFill>
                  <a:srgbClr val="343A65"/>
                </a:solidFill>
              </a:rPr>
              <a:t>21%</a:t>
            </a:r>
            <a:endParaRPr lang="en-GB" sz="1100" b="1" dirty="0">
              <a:solidFill>
                <a:srgbClr val="343A65"/>
              </a:solidFill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6354201" y="3869145"/>
            <a:ext cx="4788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rgbClr val="343A65"/>
                </a:solidFill>
              </a:rPr>
              <a:t>30%</a:t>
            </a:r>
            <a:endParaRPr lang="en-GB" sz="1100" b="1" dirty="0">
              <a:solidFill>
                <a:srgbClr val="343A65"/>
              </a:solidFill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6842139" y="3804338"/>
            <a:ext cx="4788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>
                <a:solidFill>
                  <a:srgbClr val="343A65"/>
                </a:solidFill>
              </a:rPr>
              <a:t>31%</a:t>
            </a:r>
            <a:endParaRPr lang="en-GB" sz="1100" b="1" dirty="0">
              <a:solidFill>
                <a:srgbClr val="343A65"/>
              </a:solidFill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6612914" y="3898175"/>
            <a:ext cx="4788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>
                <a:solidFill>
                  <a:srgbClr val="343A65"/>
                </a:solidFill>
              </a:rPr>
              <a:t>28%</a:t>
            </a:r>
            <a:endParaRPr lang="en-GB" sz="1100" b="1" dirty="0">
              <a:solidFill>
                <a:srgbClr val="343A65"/>
              </a:solidFill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7592636" y="4050862"/>
            <a:ext cx="4788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>
                <a:solidFill>
                  <a:srgbClr val="343A65"/>
                </a:solidFill>
              </a:rPr>
              <a:t>20%</a:t>
            </a:r>
            <a:endParaRPr lang="en-GB" sz="1100" b="1" dirty="0">
              <a:solidFill>
                <a:srgbClr val="343A65"/>
              </a:solidFill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7836868" y="3907529"/>
            <a:ext cx="4788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>
                <a:solidFill>
                  <a:srgbClr val="343A65"/>
                </a:solidFill>
              </a:rPr>
              <a:t>27%</a:t>
            </a:r>
            <a:endParaRPr lang="en-GB" sz="1100" b="1" dirty="0">
              <a:solidFill>
                <a:srgbClr val="343A65"/>
              </a:solidFill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8084033" y="3941739"/>
            <a:ext cx="4788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>
                <a:solidFill>
                  <a:srgbClr val="343A65"/>
                </a:solidFill>
              </a:rPr>
              <a:t>26%</a:t>
            </a:r>
            <a:endParaRPr lang="en-GB" sz="1100" b="1" dirty="0">
              <a:solidFill>
                <a:srgbClr val="343A65"/>
              </a:solidFill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8327464" y="3883680"/>
            <a:ext cx="4788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rgbClr val="343A65"/>
                </a:solidFill>
              </a:rPr>
              <a:t>28%</a:t>
            </a:r>
            <a:endParaRPr lang="en-GB" sz="1100" b="1" dirty="0">
              <a:solidFill>
                <a:srgbClr val="343A65"/>
              </a:solidFill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9061559" y="4181667"/>
            <a:ext cx="4788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>
                <a:solidFill>
                  <a:srgbClr val="343A65"/>
                </a:solidFill>
              </a:rPr>
              <a:t>17%</a:t>
            </a:r>
            <a:endParaRPr lang="en-GB" sz="1100" b="1" dirty="0">
              <a:solidFill>
                <a:srgbClr val="343A65"/>
              </a:solidFill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9303398" y="4024702"/>
            <a:ext cx="4788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rgbClr val="343A65"/>
                </a:solidFill>
              </a:rPr>
              <a:t>22%</a:t>
            </a:r>
            <a:endParaRPr lang="en-GB" sz="1100" b="1" dirty="0">
              <a:solidFill>
                <a:srgbClr val="343A65"/>
              </a:solidFill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9781818" y="3999950"/>
            <a:ext cx="4788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>
                <a:solidFill>
                  <a:srgbClr val="343A65"/>
                </a:solidFill>
              </a:rPr>
              <a:t>22%</a:t>
            </a:r>
            <a:endParaRPr lang="en-GB" sz="1100" b="1" dirty="0">
              <a:solidFill>
                <a:srgbClr val="343A65"/>
              </a:solidFill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9550197" y="4076069"/>
            <a:ext cx="4788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rgbClr val="343A65"/>
                </a:solidFill>
              </a:rPr>
              <a:t>19%</a:t>
            </a:r>
            <a:endParaRPr lang="en-GB" sz="1100" b="1" dirty="0">
              <a:solidFill>
                <a:srgbClr val="343A65"/>
              </a:solidFill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10528801" y="4248727"/>
            <a:ext cx="4788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>
                <a:solidFill>
                  <a:srgbClr val="343A65"/>
                </a:solidFill>
              </a:rPr>
              <a:t>10%</a:t>
            </a:r>
            <a:endParaRPr lang="en-GB" sz="1100" b="1" dirty="0">
              <a:solidFill>
                <a:srgbClr val="343A65"/>
              </a:solidFill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10776530" y="4181667"/>
            <a:ext cx="4788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>
                <a:solidFill>
                  <a:srgbClr val="343A65"/>
                </a:solidFill>
              </a:rPr>
              <a:t>13%</a:t>
            </a:r>
            <a:endParaRPr lang="en-GB" sz="1100" b="1" dirty="0">
              <a:solidFill>
                <a:srgbClr val="343A65"/>
              </a:solidFill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11246174" y="4180809"/>
            <a:ext cx="4788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rgbClr val="343A65"/>
                </a:solidFill>
              </a:rPr>
              <a:t>14%</a:t>
            </a:r>
            <a:endParaRPr lang="en-GB" sz="1100" b="1" dirty="0">
              <a:solidFill>
                <a:srgbClr val="343A65"/>
              </a:solidFill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11016361" y="4212129"/>
            <a:ext cx="4788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>
                <a:solidFill>
                  <a:srgbClr val="343A65"/>
                </a:solidFill>
              </a:rPr>
              <a:t>12%</a:t>
            </a:r>
            <a:endParaRPr lang="en-GB" sz="1100" b="1" dirty="0">
              <a:solidFill>
                <a:srgbClr val="343A65"/>
              </a:solidFill>
            </a:endParaRPr>
          </a:p>
        </p:txBody>
      </p:sp>
      <p:sp>
        <p:nvSpPr>
          <p:cNvPr id="119" name="TextBox 118"/>
          <p:cNvSpPr txBox="1"/>
          <p:nvPr/>
        </p:nvSpPr>
        <p:spPr>
          <a:xfrm>
            <a:off x="5368506" y="3455169"/>
            <a:ext cx="4788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rgbClr val="343A65"/>
                </a:solidFill>
              </a:rPr>
              <a:t>51%</a:t>
            </a:r>
            <a:endParaRPr lang="en-GB" sz="1100" b="1" dirty="0">
              <a:solidFill>
                <a:srgbClr val="343A65"/>
              </a:solidFill>
            </a:endParaRPr>
          </a:p>
        </p:txBody>
      </p:sp>
      <p:sp>
        <p:nvSpPr>
          <p:cNvPr id="129" name="TextBox 128"/>
          <p:cNvSpPr txBox="1"/>
          <p:nvPr/>
        </p:nvSpPr>
        <p:spPr>
          <a:xfrm>
            <a:off x="3981251" y="2918576"/>
            <a:ext cx="8529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rgbClr val="343A65"/>
                </a:solidFill>
              </a:rPr>
              <a:t>80%</a:t>
            </a:r>
            <a:endParaRPr lang="en-GB" sz="1100" b="1" dirty="0">
              <a:solidFill>
                <a:srgbClr val="343A65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692235" y="1776803"/>
            <a:ext cx="74128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spc="600" dirty="0">
                <a:solidFill>
                  <a:srgbClr val="43476B"/>
                </a:solidFill>
              </a:rPr>
              <a:t>CUMULATIVE % OF THE HIGHEST LEVEL OF DOCUMENT FOR BIRTH REGISTRATION</a:t>
            </a:r>
            <a:endParaRPr lang="en-GB" b="1" spc="600" dirty="0">
              <a:solidFill>
                <a:srgbClr val="43476B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5554646" y="3233498"/>
            <a:ext cx="247927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solidFill>
                  <a:srgbClr val="343A65"/>
                </a:solidFill>
                <a:cs typeface="Arial"/>
              </a:rPr>
              <a:t>Birth considered</a:t>
            </a:r>
          </a:p>
          <a:p>
            <a:pPr algn="ctr"/>
            <a:r>
              <a:rPr lang="en-US" sz="1400" b="1" dirty="0">
                <a:solidFill>
                  <a:srgbClr val="343A65"/>
                </a:solidFill>
                <a:cs typeface="Arial"/>
              </a:rPr>
              <a:t>registered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56895" y="4351310"/>
            <a:ext cx="8529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>
                <a:solidFill>
                  <a:srgbClr val="472D30"/>
                </a:solidFill>
              </a:rPr>
              <a:t>3%</a:t>
            </a:r>
            <a:endParaRPr lang="en-GB" sz="1100" b="1" dirty="0">
              <a:solidFill>
                <a:srgbClr val="472D30"/>
              </a:solidFill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528290" y="4379532"/>
            <a:ext cx="8529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>
                <a:solidFill>
                  <a:srgbClr val="343A65"/>
                </a:solidFill>
              </a:rPr>
              <a:t>2%</a:t>
            </a:r>
            <a:endParaRPr lang="en-GB" sz="1100" b="1" dirty="0">
              <a:solidFill>
                <a:srgbClr val="343A65"/>
              </a:solidFill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766907" y="4407754"/>
            <a:ext cx="8529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rgbClr val="343A65"/>
                </a:solidFill>
              </a:rPr>
              <a:t>1%</a:t>
            </a:r>
            <a:endParaRPr lang="en-GB" sz="1100" b="1" dirty="0">
              <a:solidFill>
                <a:srgbClr val="343A65"/>
              </a:solidFill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429793" y="4708715"/>
            <a:ext cx="104993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343A65"/>
                </a:solidFill>
              </a:rPr>
              <a:t>No Documents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1761385" y="4708715"/>
            <a:ext cx="1234345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343A65"/>
                </a:solidFill>
              </a:rPr>
              <a:t>Birth notification issued by </a:t>
            </a:r>
            <a:r>
              <a:rPr lang="en-US" sz="1100">
                <a:solidFill>
                  <a:srgbClr val="343A65"/>
                </a:solidFill>
              </a:rPr>
              <a:t>the doctor/midwife</a:t>
            </a:r>
            <a:endParaRPr lang="en-US" sz="1100" dirty="0">
              <a:solidFill>
                <a:srgbClr val="343A65"/>
              </a:solidFill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3260066" y="4708715"/>
            <a:ext cx="1234345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343A65"/>
                </a:solidFill>
              </a:rPr>
              <a:t>Birth certificate issued by the </a:t>
            </a:r>
            <a:r>
              <a:rPr lang="en-US" sz="1100" dirty="0" err="1">
                <a:solidFill>
                  <a:srgbClr val="343A65"/>
                </a:solidFill>
              </a:rPr>
              <a:t>Mukhtar</a:t>
            </a:r>
            <a:endParaRPr lang="en-US" sz="1100" dirty="0">
              <a:solidFill>
                <a:srgbClr val="343A65"/>
              </a:solidFill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4732413" y="4708715"/>
            <a:ext cx="1234345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343A65"/>
                </a:solidFill>
              </a:rPr>
              <a:t>Birth certificate issued by the </a:t>
            </a:r>
            <a:r>
              <a:rPr lang="en-US" sz="1100" dirty="0" err="1">
                <a:solidFill>
                  <a:srgbClr val="343A65"/>
                </a:solidFill>
              </a:rPr>
              <a:t>Nofous</a:t>
            </a:r>
            <a:endParaRPr lang="en-US" sz="1100" dirty="0">
              <a:solidFill>
                <a:srgbClr val="343A65"/>
              </a:solidFill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5969095" y="4708715"/>
            <a:ext cx="168325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343A65"/>
                </a:solidFill>
              </a:rPr>
              <a:t>Birth certificate registered by the </a:t>
            </a:r>
            <a:r>
              <a:rPr lang="en-US" sz="1100">
                <a:solidFill>
                  <a:srgbClr val="343A65"/>
                </a:solidFill>
              </a:rPr>
              <a:t>Foreigner’s Registry</a:t>
            </a:r>
            <a:endParaRPr lang="en-US" sz="1100" dirty="0">
              <a:solidFill>
                <a:srgbClr val="343A65"/>
              </a:solidFill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7537748" y="4708715"/>
            <a:ext cx="14635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343A65"/>
                </a:solidFill>
              </a:rPr>
              <a:t>Birth certificate stamped by </a:t>
            </a:r>
            <a:r>
              <a:rPr lang="en-US" sz="1100">
                <a:solidFill>
                  <a:srgbClr val="343A65"/>
                </a:solidFill>
              </a:rPr>
              <a:t>the Ministry of Foreign Affairs</a:t>
            </a:r>
            <a:endParaRPr lang="en-US" sz="1100" dirty="0">
              <a:solidFill>
                <a:srgbClr val="343A65"/>
              </a:solidFill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9159008" y="4708715"/>
            <a:ext cx="1234345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343A65"/>
                </a:solidFill>
              </a:rPr>
              <a:t>Birth certificate stamped by the </a:t>
            </a:r>
            <a:r>
              <a:rPr lang="en-US" sz="1100">
                <a:solidFill>
                  <a:srgbClr val="343A65"/>
                </a:solidFill>
              </a:rPr>
              <a:t>Syrian Embassy</a:t>
            </a:r>
            <a:endParaRPr lang="en-US" sz="1100" dirty="0">
              <a:solidFill>
                <a:srgbClr val="343A65"/>
              </a:solidFill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10473645" y="4708715"/>
            <a:ext cx="148114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343A65"/>
                </a:solidFill>
              </a:rPr>
              <a:t>Family booklet or individual civil extract for the child or family civil extract</a:t>
            </a:r>
          </a:p>
        </p:txBody>
      </p:sp>
      <p:cxnSp>
        <p:nvCxnSpPr>
          <p:cNvPr id="120" name="Straight Connector 119"/>
          <p:cNvCxnSpPr/>
          <p:nvPr/>
        </p:nvCxnSpPr>
        <p:spPr>
          <a:xfrm flipV="1">
            <a:off x="500743" y="748206"/>
            <a:ext cx="2288952" cy="8316"/>
          </a:xfrm>
          <a:prstGeom prst="line">
            <a:avLst/>
          </a:prstGeom>
          <a:ln w="25400">
            <a:solidFill>
              <a:srgbClr val="6B8D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Box 121"/>
          <p:cNvSpPr txBox="1"/>
          <p:nvPr/>
        </p:nvSpPr>
        <p:spPr>
          <a:xfrm>
            <a:off x="388237" y="827798"/>
            <a:ext cx="80499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pc="600" dirty="0">
                <a:solidFill>
                  <a:srgbClr val="6FC4BF"/>
                </a:solidFill>
              </a:rPr>
              <a:t>BIRTH REGISTRATION</a:t>
            </a:r>
            <a:endParaRPr lang="en-GB" sz="2400" b="1" spc="600" dirty="0">
              <a:solidFill>
                <a:srgbClr val="6FC4BF"/>
              </a:solidFill>
            </a:endParaRPr>
          </a:p>
        </p:txBody>
      </p:sp>
      <p:sp>
        <p:nvSpPr>
          <p:cNvPr id="123" name="TextBox 122"/>
          <p:cNvSpPr txBox="1"/>
          <p:nvPr/>
        </p:nvSpPr>
        <p:spPr>
          <a:xfrm>
            <a:off x="388237" y="286541"/>
            <a:ext cx="80499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pc="600" dirty="0">
                <a:solidFill>
                  <a:srgbClr val="6B8DC4"/>
                </a:solidFill>
              </a:rPr>
              <a:t>PROTECTION</a:t>
            </a:r>
            <a:endParaRPr lang="en-GB" sz="2400" b="1" spc="600" dirty="0">
              <a:solidFill>
                <a:srgbClr val="6B8DC4"/>
              </a:solidFill>
            </a:endParaRPr>
          </a:p>
        </p:txBody>
      </p:sp>
      <p:sp>
        <p:nvSpPr>
          <p:cNvPr id="126" name="TextBox 125"/>
          <p:cNvSpPr txBox="1"/>
          <p:nvPr/>
        </p:nvSpPr>
        <p:spPr>
          <a:xfrm>
            <a:off x="303912" y="4379532"/>
            <a:ext cx="8529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>
                <a:solidFill>
                  <a:srgbClr val="343A65"/>
                </a:solidFill>
              </a:rPr>
              <a:t>2%</a:t>
            </a:r>
            <a:endParaRPr lang="en-GB" sz="1100" b="1" dirty="0">
              <a:solidFill>
                <a:srgbClr val="343A65"/>
              </a:solidFill>
            </a:endParaRPr>
          </a:p>
        </p:txBody>
      </p:sp>
      <p:sp>
        <p:nvSpPr>
          <p:cNvPr id="127" name="TextBox 126"/>
          <p:cNvSpPr txBox="1"/>
          <p:nvPr/>
        </p:nvSpPr>
        <p:spPr>
          <a:xfrm>
            <a:off x="1014323" y="4379532"/>
            <a:ext cx="8529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>
                <a:solidFill>
                  <a:srgbClr val="343A65"/>
                </a:solidFill>
              </a:rPr>
              <a:t>2%</a:t>
            </a:r>
            <a:endParaRPr lang="en-GB" sz="1100" b="1" dirty="0">
              <a:solidFill>
                <a:srgbClr val="343A65"/>
              </a:solidFill>
            </a:endParaRPr>
          </a:p>
        </p:txBody>
      </p:sp>
      <p:sp>
        <p:nvSpPr>
          <p:cNvPr id="130" name="TextBox 129"/>
          <p:cNvSpPr txBox="1"/>
          <p:nvPr/>
        </p:nvSpPr>
        <p:spPr>
          <a:xfrm>
            <a:off x="2545923" y="2541739"/>
            <a:ext cx="8529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rgbClr val="343A65"/>
                </a:solidFill>
              </a:rPr>
              <a:t>98%</a:t>
            </a:r>
            <a:endParaRPr lang="en-GB" sz="1100" b="1" dirty="0">
              <a:solidFill>
                <a:srgbClr val="343A65"/>
              </a:solidFill>
            </a:endParaRPr>
          </a:p>
        </p:txBody>
      </p:sp>
      <p:sp>
        <p:nvSpPr>
          <p:cNvPr id="131" name="TextBox 130"/>
          <p:cNvSpPr txBox="1"/>
          <p:nvPr/>
        </p:nvSpPr>
        <p:spPr>
          <a:xfrm>
            <a:off x="11475912" y="4072544"/>
            <a:ext cx="4788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rgbClr val="343A65"/>
                </a:solidFill>
              </a:rPr>
              <a:t>19%</a:t>
            </a:r>
            <a:endParaRPr lang="en-GB" sz="1100" b="1" dirty="0">
              <a:solidFill>
                <a:srgbClr val="343A65"/>
              </a:solidFill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10026817" y="3970144"/>
            <a:ext cx="4788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rgbClr val="343A65"/>
                </a:solidFill>
              </a:rPr>
              <a:t>24%</a:t>
            </a:r>
            <a:endParaRPr lang="en-GB" sz="1100" b="1" dirty="0">
              <a:solidFill>
                <a:srgbClr val="343A65"/>
              </a:solidFill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8561164" y="3810934"/>
            <a:ext cx="4788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rgbClr val="343A65"/>
                </a:solidFill>
              </a:rPr>
              <a:t>32%</a:t>
            </a:r>
            <a:endParaRPr lang="en-GB" sz="1100" b="1" dirty="0">
              <a:solidFill>
                <a:srgbClr val="343A65"/>
              </a:solidFill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7087155" y="3738341"/>
            <a:ext cx="4788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rgbClr val="343A65"/>
                </a:solidFill>
              </a:rPr>
              <a:t>36%</a:t>
            </a:r>
            <a:endParaRPr lang="en-GB" sz="1100" b="1" dirty="0">
              <a:solidFill>
                <a:srgbClr val="343A65"/>
              </a:solidFill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5635124" y="3405224"/>
            <a:ext cx="4788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rgbClr val="343A65"/>
                </a:solidFill>
              </a:rPr>
              <a:t>53%</a:t>
            </a:r>
            <a:endParaRPr lang="en-GB" sz="1100" b="1" dirty="0">
              <a:solidFill>
                <a:srgbClr val="343A65"/>
              </a:solidFill>
            </a:endParaRPr>
          </a:p>
        </p:txBody>
      </p:sp>
      <p:grpSp>
        <p:nvGrpSpPr>
          <p:cNvPr id="128" name="Group 127"/>
          <p:cNvGrpSpPr/>
          <p:nvPr/>
        </p:nvGrpSpPr>
        <p:grpSpPr>
          <a:xfrm>
            <a:off x="7029380" y="5499324"/>
            <a:ext cx="4855276" cy="279413"/>
            <a:chOff x="6433713" y="6349107"/>
            <a:chExt cx="4855276" cy="279413"/>
          </a:xfrm>
        </p:grpSpPr>
        <p:sp>
          <p:nvSpPr>
            <p:cNvPr id="136" name="TextBox 135"/>
            <p:cNvSpPr txBox="1"/>
            <p:nvPr/>
          </p:nvSpPr>
          <p:spPr>
            <a:xfrm>
              <a:off x="6697431" y="6349107"/>
              <a:ext cx="49885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343A65"/>
                  </a:solidFill>
                </a:rPr>
                <a:t>2018</a:t>
              </a:r>
            </a:p>
          </p:txBody>
        </p:sp>
        <p:sp>
          <p:nvSpPr>
            <p:cNvPr id="137" name="TextBox 136"/>
            <p:cNvSpPr txBox="1"/>
            <p:nvPr/>
          </p:nvSpPr>
          <p:spPr>
            <a:xfrm>
              <a:off x="7769905" y="6351521"/>
              <a:ext cx="49885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343A65"/>
                  </a:solidFill>
                </a:rPr>
                <a:t>2019</a:t>
              </a:r>
            </a:p>
          </p:txBody>
        </p:sp>
        <p:sp>
          <p:nvSpPr>
            <p:cNvPr id="138" name="TextBox 137"/>
            <p:cNvSpPr txBox="1"/>
            <p:nvPr/>
          </p:nvSpPr>
          <p:spPr>
            <a:xfrm>
              <a:off x="8824211" y="6351521"/>
              <a:ext cx="49885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343A65"/>
                  </a:solidFill>
                </a:rPr>
                <a:t>2020</a:t>
              </a:r>
            </a:p>
          </p:txBody>
        </p:sp>
        <p:sp>
          <p:nvSpPr>
            <p:cNvPr id="139" name="TextBox 138"/>
            <p:cNvSpPr txBox="1"/>
            <p:nvPr/>
          </p:nvSpPr>
          <p:spPr>
            <a:xfrm>
              <a:off x="9830212" y="6351521"/>
              <a:ext cx="49885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343A65"/>
                  </a:solidFill>
                </a:rPr>
                <a:t>2021</a:t>
              </a:r>
            </a:p>
          </p:txBody>
        </p:sp>
        <p:sp>
          <p:nvSpPr>
            <p:cNvPr id="140" name="Rectangle 139"/>
            <p:cNvSpPr/>
            <p:nvPr/>
          </p:nvSpPr>
          <p:spPr>
            <a:xfrm>
              <a:off x="6433713" y="6364773"/>
              <a:ext cx="261333" cy="261333"/>
            </a:xfrm>
            <a:prstGeom prst="rect">
              <a:avLst/>
            </a:prstGeom>
            <a:solidFill>
              <a:srgbClr val="F3EB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Rectangle 140"/>
            <p:cNvSpPr/>
            <p:nvPr/>
          </p:nvSpPr>
          <p:spPr>
            <a:xfrm>
              <a:off x="7524666" y="6364773"/>
              <a:ext cx="261333" cy="261333"/>
            </a:xfrm>
            <a:prstGeom prst="rect">
              <a:avLst/>
            </a:prstGeom>
            <a:solidFill>
              <a:srgbClr val="B9D6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Rectangle 141"/>
            <p:cNvSpPr/>
            <p:nvPr/>
          </p:nvSpPr>
          <p:spPr>
            <a:xfrm>
              <a:off x="8580263" y="6364773"/>
              <a:ext cx="261333" cy="261333"/>
            </a:xfrm>
            <a:prstGeom prst="rect">
              <a:avLst/>
            </a:prstGeom>
            <a:solidFill>
              <a:srgbClr val="69C3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Rectangle 142"/>
            <p:cNvSpPr/>
            <p:nvPr/>
          </p:nvSpPr>
          <p:spPr>
            <a:xfrm>
              <a:off x="9568879" y="6364773"/>
              <a:ext cx="261333" cy="261333"/>
            </a:xfrm>
            <a:prstGeom prst="rect">
              <a:avLst/>
            </a:prstGeom>
            <a:solidFill>
              <a:srgbClr val="6B8D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TextBox 143"/>
            <p:cNvSpPr txBox="1"/>
            <p:nvPr/>
          </p:nvSpPr>
          <p:spPr>
            <a:xfrm>
              <a:off x="10790134" y="6351521"/>
              <a:ext cx="49885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343A65"/>
                  </a:solidFill>
                </a:rPr>
                <a:t>2022</a:t>
              </a:r>
            </a:p>
          </p:txBody>
        </p:sp>
        <p:sp>
          <p:nvSpPr>
            <p:cNvPr id="145" name="Rectangle 144"/>
            <p:cNvSpPr/>
            <p:nvPr/>
          </p:nvSpPr>
          <p:spPr>
            <a:xfrm>
              <a:off x="10528801" y="6364773"/>
              <a:ext cx="261333" cy="261333"/>
            </a:xfrm>
            <a:prstGeom prst="rect">
              <a:avLst/>
            </a:prstGeom>
            <a:solidFill>
              <a:srgbClr val="343A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1" name="Rectangle 70"/>
          <p:cNvSpPr/>
          <p:nvPr/>
        </p:nvSpPr>
        <p:spPr>
          <a:xfrm>
            <a:off x="6018427" y="3203936"/>
            <a:ext cx="1568547" cy="2128693"/>
          </a:xfrm>
          <a:prstGeom prst="rect">
            <a:avLst/>
          </a:prstGeom>
          <a:noFill/>
          <a:ln>
            <a:solidFill>
              <a:srgbClr val="6FC4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05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097" y="1948347"/>
            <a:ext cx="11212424" cy="3333709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408854" y="2611507"/>
            <a:ext cx="2590849" cy="1284200"/>
            <a:chOff x="6811824" y="2249320"/>
            <a:chExt cx="2590849" cy="1284200"/>
          </a:xfrm>
        </p:grpSpPr>
        <p:sp>
          <p:nvSpPr>
            <p:cNvPr id="15" name="Rectangle 14"/>
            <p:cNvSpPr/>
            <p:nvPr/>
          </p:nvSpPr>
          <p:spPr>
            <a:xfrm>
              <a:off x="7808745" y="2249320"/>
              <a:ext cx="1159292" cy="769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400" dirty="0">
                  <a:solidFill>
                    <a:srgbClr val="6B8DC4"/>
                  </a:solidFill>
                  <a:cs typeface="Arial"/>
                </a:rPr>
                <a:t>24%</a:t>
              </a:r>
              <a:endParaRPr lang="en-GB" sz="4400" dirty="0">
                <a:solidFill>
                  <a:srgbClr val="6B8DC4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6811824" y="2887189"/>
              <a:ext cx="2590849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rgbClr val="343A65"/>
                  </a:solidFill>
                  <a:cs typeface="Arial"/>
                </a:rPr>
                <a:t>married with no legal documentation</a:t>
              </a:r>
              <a:endParaRPr lang="en-US" sz="1400" dirty="0">
                <a:solidFill>
                  <a:srgbClr val="6B8DC4"/>
                </a:solidFill>
              </a:endParaRP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186672" y="4060111"/>
            <a:ext cx="8529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>
                <a:solidFill>
                  <a:srgbClr val="343A65"/>
                </a:solidFill>
              </a:rPr>
              <a:t>23%</a:t>
            </a:r>
            <a:endParaRPr lang="en-GB" sz="1100" b="1" dirty="0">
              <a:solidFill>
                <a:srgbClr val="343A65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13454" y="4156617"/>
            <a:ext cx="8529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>
                <a:solidFill>
                  <a:srgbClr val="343A65"/>
                </a:solidFill>
              </a:rPr>
              <a:t>21%</a:t>
            </a:r>
            <a:endParaRPr lang="en-GB" sz="1100" b="1" dirty="0">
              <a:solidFill>
                <a:srgbClr val="343A65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10773" y="4088719"/>
            <a:ext cx="8529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rgbClr val="343A65"/>
                </a:solidFill>
              </a:rPr>
              <a:t>22%</a:t>
            </a:r>
            <a:endParaRPr lang="en-GB" sz="1100" b="1" dirty="0">
              <a:solidFill>
                <a:srgbClr val="343A65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830795" y="3963605"/>
            <a:ext cx="8529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rgbClr val="343A65"/>
                </a:solidFill>
              </a:rPr>
              <a:t>25%</a:t>
            </a:r>
            <a:endParaRPr lang="en-GB" sz="1100" b="1" dirty="0">
              <a:solidFill>
                <a:srgbClr val="343A65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463014" y="4844133"/>
            <a:ext cx="8529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>
                <a:solidFill>
                  <a:srgbClr val="343A65"/>
                </a:solidFill>
              </a:rPr>
              <a:t>5%</a:t>
            </a:r>
            <a:endParaRPr lang="en-GB" sz="1100" b="1" dirty="0">
              <a:solidFill>
                <a:srgbClr val="343A65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881918" y="4853753"/>
            <a:ext cx="8529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>
                <a:solidFill>
                  <a:srgbClr val="343A65"/>
                </a:solidFill>
              </a:rPr>
              <a:t>5%</a:t>
            </a:r>
            <a:endParaRPr lang="en-GB" sz="1100" b="1" dirty="0">
              <a:solidFill>
                <a:srgbClr val="343A65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674522" y="4795719"/>
            <a:ext cx="8529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>
                <a:solidFill>
                  <a:srgbClr val="343A65"/>
                </a:solidFill>
              </a:rPr>
              <a:t>6%</a:t>
            </a:r>
            <a:endParaRPr lang="en-GB" sz="1100" b="1" dirty="0">
              <a:solidFill>
                <a:srgbClr val="343A65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2096883" y="4902167"/>
            <a:ext cx="8529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rgbClr val="343A65"/>
                </a:solidFill>
              </a:rPr>
              <a:t>4%</a:t>
            </a:r>
            <a:endParaRPr lang="en-GB" sz="1100" b="1" dirty="0">
              <a:solidFill>
                <a:srgbClr val="343A65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701255" y="1860144"/>
            <a:ext cx="8529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>
                <a:solidFill>
                  <a:srgbClr val="343A65"/>
                </a:solidFill>
              </a:rPr>
              <a:t>73%</a:t>
            </a:r>
            <a:endParaRPr lang="en-GB" sz="1100" b="1" dirty="0">
              <a:solidFill>
                <a:srgbClr val="343A65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2958707" y="1860144"/>
            <a:ext cx="8529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>
                <a:solidFill>
                  <a:srgbClr val="343A65"/>
                </a:solidFill>
              </a:rPr>
              <a:t>73%</a:t>
            </a:r>
            <a:endParaRPr lang="en-GB" sz="1100" b="1" dirty="0">
              <a:solidFill>
                <a:srgbClr val="343A65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3210947" y="1857483"/>
            <a:ext cx="8529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>
                <a:solidFill>
                  <a:srgbClr val="343A65"/>
                </a:solidFill>
              </a:rPr>
              <a:t>73%</a:t>
            </a:r>
            <a:endParaRPr lang="en-GB" sz="1100" b="1" dirty="0">
              <a:solidFill>
                <a:srgbClr val="343A65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3381181" y="1951214"/>
            <a:ext cx="8529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rgbClr val="343A65"/>
                </a:solidFill>
              </a:rPr>
              <a:t>72%</a:t>
            </a:r>
            <a:endParaRPr lang="en-GB" sz="1100" b="1" dirty="0">
              <a:solidFill>
                <a:srgbClr val="343A65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4022042" y="3326158"/>
            <a:ext cx="8529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>
                <a:solidFill>
                  <a:srgbClr val="343A65"/>
                </a:solidFill>
              </a:rPr>
              <a:t>40%</a:t>
            </a:r>
            <a:endParaRPr lang="en-GB" sz="1100" b="1" dirty="0">
              <a:solidFill>
                <a:srgbClr val="343A65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4260706" y="3286967"/>
            <a:ext cx="8529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>
                <a:solidFill>
                  <a:srgbClr val="343A65"/>
                </a:solidFill>
              </a:rPr>
              <a:t>41%</a:t>
            </a:r>
            <a:endParaRPr lang="en-GB" sz="1100" b="1" dirty="0">
              <a:solidFill>
                <a:srgbClr val="343A65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4508228" y="3283037"/>
            <a:ext cx="8529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>
                <a:solidFill>
                  <a:srgbClr val="343A65"/>
                </a:solidFill>
              </a:rPr>
              <a:t>41%</a:t>
            </a:r>
            <a:endParaRPr lang="en-GB" sz="1100" b="1" dirty="0">
              <a:solidFill>
                <a:srgbClr val="343A65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4609990" y="3148302"/>
            <a:ext cx="8529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rgbClr val="343A65"/>
                </a:solidFill>
              </a:rPr>
              <a:t>44%</a:t>
            </a:r>
            <a:endParaRPr lang="en-GB" sz="1100" b="1" dirty="0">
              <a:solidFill>
                <a:srgbClr val="343A65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5284282" y="3848357"/>
            <a:ext cx="8529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>
                <a:solidFill>
                  <a:srgbClr val="343A65"/>
                </a:solidFill>
              </a:rPr>
              <a:t>28%</a:t>
            </a:r>
            <a:endParaRPr lang="en-GB" sz="1100" b="1" dirty="0">
              <a:solidFill>
                <a:srgbClr val="343A65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5497099" y="3643151"/>
            <a:ext cx="8529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rgbClr val="343A65"/>
                </a:solidFill>
              </a:rPr>
              <a:t>33%</a:t>
            </a:r>
            <a:endParaRPr lang="en-GB" sz="1100" b="1" dirty="0">
              <a:solidFill>
                <a:srgbClr val="343A65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5695154" y="3540772"/>
            <a:ext cx="8529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>
                <a:solidFill>
                  <a:srgbClr val="343A65"/>
                </a:solidFill>
              </a:rPr>
              <a:t>35%</a:t>
            </a:r>
            <a:endParaRPr lang="en-GB" sz="1100" b="1" dirty="0">
              <a:solidFill>
                <a:srgbClr val="343A65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5933818" y="3496244"/>
            <a:ext cx="8529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rgbClr val="343A65"/>
                </a:solidFill>
              </a:rPr>
              <a:t>36%</a:t>
            </a:r>
            <a:endParaRPr lang="en-GB" sz="1100" b="1" dirty="0">
              <a:solidFill>
                <a:srgbClr val="343A65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6548100" y="4190916"/>
            <a:ext cx="8529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>
                <a:solidFill>
                  <a:srgbClr val="343A65"/>
                </a:solidFill>
              </a:rPr>
              <a:t>20%</a:t>
            </a:r>
            <a:endParaRPr lang="en-GB" sz="1100" b="1" dirty="0">
              <a:solidFill>
                <a:srgbClr val="343A65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6776314" y="3937222"/>
            <a:ext cx="8529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>
                <a:solidFill>
                  <a:srgbClr val="343A65"/>
                </a:solidFill>
              </a:rPr>
              <a:t>26%</a:t>
            </a:r>
            <a:endParaRPr lang="en-GB" sz="1100" b="1" dirty="0">
              <a:solidFill>
                <a:srgbClr val="343A65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6997983" y="3893042"/>
            <a:ext cx="8529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rgbClr val="343A65"/>
                </a:solidFill>
              </a:rPr>
              <a:t>27%</a:t>
            </a:r>
            <a:endParaRPr lang="en-GB" sz="1100" b="1" dirty="0">
              <a:solidFill>
                <a:srgbClr val="343A65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7166375" y="3766967"/>
            <a:ext cx="8529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rgbClr val="343A65"/>
                </a:solidFill>
              </a:rPr>
              <a:t>30%</a:t>
            </a:r>
            <a:endParaRPr lang="en-GB" sz="1100" b="1" dirty="0">
              <a:solidFill>
                <a:srgbClr val="343A65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7822167" y="4198832"/>
            <a:ext cx="8529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>
                <a:solidFill>
                  <a:srgbClr val="343A65"/>
                </a:solidFill>
              </a:rPr>
              <a:t>20%</a:t>
            </a:r>
            <a:endParaRPr lang="en-GB" sz="1100" b="1" dirty="0">
              <a:solidFill>
                <a:srgbClr val="343A65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8034324" y="3937222"/>
            <a:ext cx="8529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>
                <a:solidFill>
                  <a:srgbClr val="343A65"/>
                </a:solidFill>
              </a:rPr>
              <a:t>26%</a:t>
            </a:r>
            <a:endParaRPr lang="en-GB" sz="1100" b="1" dirty="0">
              <a:solidFill>
                <a:srgbClr val="343A65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8298684" y="3937222"/>
            <a:ext cx="8529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rgbClr val="343A65"/>
                </a:solidFill>
              </a:rPr>
              <a:t>26%</a:t>
            </a:r>
            <a:endParaRPr lang="en-GB" sz="1100" b="1" dirty="0">
              <a:solidFill>
                <a:srgbClr val="343A65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8460159" y="3798501"/>
            <a:ext cx="8529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rgbClr val="343A65"/>
                </a:solidFill>
              </a:rPr>
              <a:t>29%</a:t>
            </a:r>
            <a:endParaRPr lang="en-GB" sz="1100" b="1" dirty="0">
              <a:solidFill>
                <a:srgbClr val="343A65"/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9121786" y="4225398"/>
            <a:ext cx="8529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>
                <a:solidFill>
                  <a:srgbClr val="343A65"/>
                </a:solidFill>
              </a:rPr>
              <a:t>19%</a:t>
            </a:r>
            <a:endParaRPr lang="en-GB" sz="1100" b="1" dirty="0">
              <a:solidFill>
                <a:srgbClr val="343A65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9270437" y="4059552"/>
            <a:ext cx="8529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>
                <a:solidFill>
                  <a:srgbClr val="343A65"/>
                </a:solidFill>
              </a:rPr>
              <a:t>23%</a:t>
            </a:r>
            <a:endParaRPr lang="en-GB" sz="1100" b="1" dirty="0">
              <a:solidFill>
                <a:srgbClr val="343A65"/>
              </a:solidFill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9519776" y="4051512"/>
            <a:ext cx="8529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>
                <a:solidFill>
                  <a:srgbClr val="343A65"/>
                </a:solidFill>
              </a:rPr>
              <a:t>23%</a:t>
            </a:r>
            <a:endParaRPr lang="en-GB" sz="1100" b="1" dirty="0">
              <a:solidFill>
                <a:srgbClr val="343A65"/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9721861" y="3937222"/>
            <a:ext cx="8529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rgbClr val="343A65"/>
                </a:solidFill>
              </a:rPr>
              <a:t>26%</a:t>
            </a:r>
            <a:endParaRPr lang="en-GB" sz="1100" b="1" dirty="0">
              <a:solidFill>
                <a:srgbClr val="343A65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10372722" y="4406799"/>
            <a:ext cx="8529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>
                <a:solidFill>
                  <a:srgbClr val="343A65"/>
                </a:solidFill>
              </a:rPr>
              <a:t>15%</a:t>
            </a:r>
            <a:endParaRPr lang="en-GB" sz="1100" b="1" dirty="0">
              <a:solidFill>
                <a:srgbClr val="343A65"/>
              </a:solidFill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10592245" y="4231814"/>
            <a:ext cx="8529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>
                <a:solidFill>
                  <a:srgbClr val="343A65"/>
                </a:solidFill>
              </a:rPr>
              <a:t>19%</a:t>
            </a:r>
            <a:endParaRPr lang="en-GB" sz="1100" b="1" dirty="0">
              <a:solidFill>
                <a:srgbClr val="343A65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10814748" y="4294512"/>
            <a:ext cx="8529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>
                <a:solidFill>
                  <a:srgbClr val="343A65"/>
                </a:solidFill>
              </a:rPr>
              <a:t>18%</a:t>
            </a:r>
            <a:endParaRPr lang="en-GB" sz="1100" b="1" dirty="0">
              <a:solidFill>
                <a:srgbClr val="343A65"/>
              </a:solidFill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11003337" y="4154652"/>
            <a:ext cx="8529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rgbClr val="343A65"/>
                </a:solidFill>
              </a:rPr>
              <a:t>21%</a:t>
            </a:r>
            <a:endParaRPr lang="en-GB" sz="1100" b="1" dirty="0">
              <a:solidFill>
                <a:srgbClr val="343A65"/>
              </a:solidFill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406206" y="5358376"/>
            <a:ext cx="123901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343A65"/>
                </a:solidFill>
              </a:rPr>
              <a:t>Marriage contract from an uncertified Sheikh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1688884" y="5358376"/>
            <a:ext cx="123901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343A65"/>
                </a:solidFill>
              </a:rPr>
              <a:t>No documents, or other </a:t>
            </a:r>
            <a:r>
              <a:rPr lang="en-US" sz="1100">
                <a:solidFill>
                  <a:srgbClr val="343A65"/>
                </a:solidFill>
              </a:rPr>
              <a:t>unknown documents</a:t>
            </a:r>
            <a:endParaRPr lang="en-US" sz="1100" dirty="0">
              <a:solidFill>
                <a:srgbClr val="343A65"/>
              </a:solidFill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2951918" y="5358376"/>
            <a:ext cx="1239014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343A65"/>
                </a:solidFill>
              </a:rPr>
              <a:t>Marriage contract from a religious authority or Proof of marriage from the Sharia Court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4166567" y="5358376"/>
            <a:ext cx="135275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343A65"/>
                </a:solidFill>
              </a:rPr>
              <a:t>Marriage certificate authenticated by the </a:t>
            </a:r>
            <a:r>
              <a:rPr lang="en-US" sz="1100" dirty="0" err="1">
                <a:solidFill>
                  <a:srgbClr val="343A65"/>
                </a:solidFill>
              </a:rPr>
              <a:t>Mukhtar</a:t>
            </a:r>
            <a:endParaRPr lang="en-US" sz="1100" dirty="0">
              <a:solidFill>
                <a:srgbClr val="343A65"/>
              </a:solidFill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5390822" y="5358376"/>
            <a:ext cx="139594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343A65"/>
                </a:solidFill>
              </a:rPr>
              <a:t>Marriage certificate registered by the </a:t>
            </a:r>
            <a:r>
              <a:rPr lang="en-US" sz="1100" dirty="0" err="1">
                <a:solidFill>
                  <a:srgbClr val="343A65"/>
                </a:solidFill>
              </a:rPr>
              <a:t>Nofous</a:t>
            </a:r>
            <a:endParaRPr lang="en-US" sz="1100" dirty="0">
              <a:solidFill>
                <a:srgbClr val="343A65"/>
              </a:solidFill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6647584" y="5358376"/>
            <a:ext cx="149677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343A65"/>
                </a:solidFill>
              </a:rPr>
              <a:t>Marriage certificate registered with the Foreigners’ Registry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7977645" y="5358376"/>
            <a:ext cx="137043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343A65"/>
                </a:solidFill>
              </a:rPr>
              <a:t>Marriage certificate stamped by the Ministry of Foreign Affairs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9297399" y="5358376"/>
            <a:ext cx="121830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343A65"/>
                </a:solidFill>
              </a:rPr>
              <a:t>Marriage certificate stamped by </a:t>
            </a:r>
            <a:r>
              <a:rPr lang="en-US" sz="1100">
                <a:solidFill>
                  <a:srgbClr val="343A65"/>
                </a:solidFill>
              </a:rPr>
              <a:t>the Syrian Embassy</a:t>
            </a:r>
            <a:endParaRPr lang="en-US" sz="1100" dirty="0">
              <a:solidFill>
                <a:srgbClr val="343A65"/>
              </a:solidFill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10548392" y="5356200"/>
            <a:ext cx="1336264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343A65"/>
                </a:solidFill>
              </a:rPr>
              <a:t>Updated Family booklet or family civil extract or marriage certificate from Syria</a:t>
            </a:r>
          </a:p>
        </p:txBody>
      </p:sp>
      <p:cxnSp>
        <p:nvCxnSpPr>
          <p:cNvPr id="75" name="Straight Connector 74"/>
          <p:cNvCxnSpPr/>
          <p:nvPr/>
        </p:nvCxnSpPr>
        <p:spPr>
          <a:xfrm flipV="1">
            <a:off x="500743" y="748206"/>
            <a:ext cx="2288952" cy="8316"/>
          </a:xfrm>
          <a:prstGeom prst="line">
            <a:avLst/>
          </a:prstGeom>
          <a:ln w="25400">
            <a:solidFill>
              <a:srgbClr val="6B8D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388237" y="827798"/>
            <a:ext cx="80499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pc="600" dirty="0">
                <a:solidFill>
                  <a:srgbClr val="6FC4BF"/>
                </a:solidFill>
              </a:rPr>
              <a:t>MARRIAGE DOCUMENTATION</a:t>
            </a:r>
            <a:endParaRPr lang="en-GB" sz="2400" b="1" spc="600" dirty="0">
              <a:solidFill>
                <a:srgbClr val="6FC4BF"/>
              </a:solidFill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388237" y="286541"/>
            <a:ext cx="80499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pc="600" dirty="0">
                <a:solidFill>
                  <a:srgbClr val="6B8DC4"/>
                </a:solidFill>
              </a:rPr>
              <a:t>PROTECTION</a:t>
            </a:r>
            <a:endParaRPr lang="en-GB" sz="2400" b="1" spc="600" dirty="0">
              <a:solidFill>
                <a:srgbClr val="6B8DC4"/>
              </a:solidFill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1055514" y="4146587"/>
            <a:ext cx="8529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>
                <a:solidFill>
                  <a:srgbClr val="343A65"/>
                </a:solidFill>
              </a:rPr>
              <a:t>21%</a:t>
            </a:r>
            <a:endParaRPr lang="en-GB" sz="1100" b="1" dirty="0">
              <a:solidFill>
                <a:srgbClr val="343A65"/>
              </a:solidFill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2308391" y="4944327"/>
            <a:ext cx="8529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rgbClr val="343A65"/>
                </a:solidFill>
              </a:rPr>
              <a:t>3%</a:t>
            </a:r>
            <a:endParaRPr lang="en-GB" sz="1100" b="1" dirty="0">
              <a:solidFill>
                <a:srgbClr val="343A65"/>
              </a:solidFill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3587748" y="1713442"/>
            <a:ext cx="8529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rgbClr val="343A65"/>
                </a:solidFill>
              </a:rPr>
              <a:t>77%</a:t>
            </a:r>
            <a:endParaRPr lang="en-GB" sz="1100" b="1" dirty="0">
              <a:solidFill>
                <a:srgbClr val="343A65"/>
              </a:solidFill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4862276" y="3066479"/>
            <a:ext cx="8529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rgbClr val="343A65"/>
                </a:solidFill>
              </a:rPr>
              <a:t>46%</a:t>
            </a:r>
            <a:endParaRPr lang="en-GB" sz="1100" b="1" dirty="0">
              <a:solidFill>
                <a:srgbClr val="343A65"/>
              </a:solidFill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6139968" y="3370768"/>
            <a:ext cx="8529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rgbClr val="343A65"/>
                </a:solidFill>
              </a:rPr>
              <a:t>39%</a:t>
            </a:r>
            <a:endParaRPr lang="en-GB" sz="1100" b="1" dirty="0">
              <a:solidFill>
                <a:srgbClr val="343A65"/>
              </a:solidFill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7403047" y="3627049"/>
            <a:ext cx="8529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rgbClr val="343A65"/>
                </a:solidFill>
              </a:rPr>
              <a:t>33%</a:t>
            </a:r>
            <a:endParaRPr lang="en-GB" sz="1100" b="1" dirty="0">
              <a:solidFill>
                <a:srgbClr val="343A65"/>
              </a:solidFill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9976300" y="3798920"/>
            <a:ext cx="8529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rgbClr val="343A65"/>
                </a:solidFill>
              </a:rPr>
              <a:t>29%</a:t>
            </a:r>
            <a:endParaRPr lang="en-GB" sz="1100" b="1" dirty="0">
              <a:solidFill>
                <a:srgbClr val="343A65"/>
              </a:solidFill>
            </a:endParaRPr>
          </a:p>
        </p:txBody>
      </p:sp>
      <p:sp>
        <p:nvSpPr>
          <p:cNvPr id="111" name="TextBox 110"/>
          <p:cNvSpPr txBox="1"/>
          <p:nvPr/>
        </p:nvSpPr>
        <p:spPr>
          <a:xfrm>
            <a:off x="11255134" y="3972055"/>
            <a:ext cx="8529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rgbClr val="343A65"/>
                </a:solidFill>
              </a:rPr>
              <a:t>25%</a:t>
            </a:r>
            <a:endParaRPr lang="en-GB" sz="1100" b="1" dirty="0">
              <a:solidFill>
                <a:srgbClr val="343A65"/>
              </a:solidFill>
            </a:endParaRPr>
          </a:p>
        </p:txBody>
      </p:sp>
      <p:sp>
        <p:nvSpPr>
          <p:cNvPr id="112" name="TextBox 111"/>
          <p:cNvSpPr txBox="1"/>
          <p:nvPr/>
        </p:nvSpPr>
        <p:spPr>
          <a:xfrm>
            <a:off x="8696110" y="3653166"/>
            <a:ext cx="8529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rgbClr val="343A65"/>
                </a:solidFill>
              </a:rPr>
              <a:t>32%</a:t>
            </a:r>
            <a:endParaRPr lang="en-GB" sz="1100" b="1" dirty="0">
              <a:solidFill>
                <a:srgbClr val="343A65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231" y="2685866"/>
            <a:ext cx="755818" cy="610468"/>
          </a:xfrm>
          <a:prstGeom prst="rect">
            <a:avLst/>
          </a:prstGeom>
        </p:spPr>
      </p:pic>
      <p:grpSp>
        <p:nvGrpSpPr>
          <p:cNvPr id="102" name="Group 101"/>
          <p:cNvGrpSpPr/>
          <p:nvPr/>
        </p:nvGrpSpPr>
        <p:grpSpPr>
          <a:xfrm>
            <a:off x="7029380" y="6387598"/>
            <a:ext cx="4855276" cy="279413"/>
            <a:chOff x="6433713" y="6349107"/>
            <a:chExt cx="4855276" cy="279413"/>
          </a:xfrm>
        </p:grpSpPr>
        <p:sp>
          <p:nvSpPr>
            <p:cNvPr id="103" name="TextBox 102"/>
            <p:cNvSpPr txBox="1"/>
            <p:nvPr/>
          </p:nvSpPr>
          <p:spPr>
            <a:xfrm>
              <a:off x="6697431" y="6349107"/>
              <a:ext cx="49885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343A65"/>
                  </a:solidFill>
                </a:rPr>
                <a:t>2018</a:t>
              </a:r>
            </a:p>
          </p:txBody>
        </p:sp>
        <p:sp>
          <p:nvSpPr>
            <p:cNvPr id="104" name="TextBox 103"/>
            <p:cNvSpPr txBox="1"/>
            <p:nvPr/>
          </p:nvSpPr>
          <p:spPr>
            <a:xfrm>
              <a:off x="7769905" y="6351521"/>
              <a:ext cx="49885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343A65"/>
                  </a:solidFill>
                </a:rPr>
                <a:t>2019</a:t>
              </a:r>
            </a:p>
          </p:txBody>
        </p:sp>
        <p:sp>
          <p:nvSpPr>
            <p:cNvPr id="107" name="TextBox 106"/>
            <p:cNvSpPr txBox="1"/>
            <p:nvPr/>
          </p:nvSpPr>
          <p:spPr>
            <a:xfrm>
              <a:off x="8824211" y="6351521"/>
              <a:ext cx="49885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343A65"/>
                  </a:solidFill>
                </a:rPr>
                <a:t>2020</a:t>
              </a:r>
            </a:p>
          </p:txBody>
        </p:sp>
        <p:sp>
          <p:nvSpPr>
            <p:cNvPr id="113" name="TextBox 112"/>
            <p:cNvSpPr txBox="1"/>
            <p:nvPr/>
          </p:nvSpPr>
          <p:spPr>
            <a:xfrm>
              <a:off x="9830212" y="6351521"/>
              <a:ext cx="49885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343A65"/>
                  </a:solidFill>
                </a:rPr>
                <a:t>2021</a:t>
              </a:r>
            </a:p>
          </p:txBody>
        </p:sp>
        <p:sp>
          <p:nvSpPr>
            <p:cNvPr id="114" name="Rectangle 113"/>
            <p:cNvSpPr/>
            <p:nvPr/>
          </p:nvSpPr>
          <p:spPr>
            <a:xfrm>
              <a:off x="6433713" y="6364773"/>
              <a:ext cx="261333" cy="261333"/>
            </a:xfrm>
            <a:prstGeom prst="rect">
              <a:avLst/>
            </a:prstGeom>
            <a:solidFill>
              <a:srgbClr val="F3EB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ectangle 114"/>
            <p:cNvSpPr/>
            <p:nvPr/>
          </p:nvSpPr>
          <p:spPr>
            <a:xfrm>
              <a:off x="7524666" y="6364773"/>
              <a:ext cx="261333" cy="261333"/>
            </a:xfrm>
            <a:prstGeom prst="rect">
              <a:avLst/>
            </a:prstGeom>
            <a:solidFill>
              <a:srgbClr val="B9D6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Rectangle 115"/>
            <p:cNvSpPr/>
            <p:nvPr/>
          </p:nvSpPr>
          <p:spPr>
            <a:xfrm>
              <a:off x="8580263" y="6364773"/>
              <a:ext cx="261333" cy="261333"/>
            </a:xfrm>
            <a:prstGeom prst="rect">
              <a:avLst/>
            </a:prstGeom>
            <a:solidFill>
              <a:srgbClr val="69C3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Rectangle 116"/>
            <p:cNvSpPr/>
            <p:nvPr/>
          </p:nvSpPr>
          <p:spPr>
            <a:xfrm>
              <a:off x="9568879" y="6364773"/>
              <a:ext cx="261333" cy="261333"/>
            </a:xfrm>
            <a:prstGeom prst="rect">
              <a:avLst/>
            </a:prstGeom>
            <a:solidFill>
              <a:srgbClr val="6B8D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TextBox 117"/>
            <p:cNvSpPr txBox="1"/>
            <p:nvPr/>
          </p:nvSpPr>
          <p:spPr>
            <a:xfrm>
              <a:off x="10790134" y="6351521"/>
              <a:ext cx="49885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343A65"/>
                  </a:solidFill>
                </a:rPr>
                <a:t>2022</a:t>
              </a:r>
            </a:p>
          </p:txBody>
        </p:sp>
        <p:sp>
          <p:nvSpPr>
            <p:cNvPr id="119" name="Rectangle 118"/>
            <p:cNvSpPr/>
            <p:nvPr/>
          </p:nvSpPr>
          <p:spPr>
            <a:xfrm>
              <a:off x="10528801" y="6364773"/>
              <a:ext cx="261333" cy="261333"/>
            </a:xfrm>
            <a:prstGeom prst="rect">
              <a:avLst/>
            </a:prstGeom>
            <a:solidFill>
              <a:srgbClr val="343A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6" name="Rectangle 75"/>
          <p:cNvSpPr/>
          <p:nvPr/>
        </p:nvSpPr>
        <p:spPr>
          <a:xfrm>
            <a:off x="6733278" y="3551438"/>
            <a:ext cx="1330136" cy="2457478"/>
          </a:xfrm>
          <a:prstGeom prst="rect">
            <a:avLst/>
          </a:prstGeom>
          <a:noFill/>
          <a:ln>
            <a:solidFill>
              <a:srgbClr val="6FC4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3340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31" y="2833675"/>
            <a:ext cx="11162677" cy="216871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8683067-AABD-44E4-BBE9-736754D80E23}"/>
              </a:ext>
            </a:extLst>
          </p:cNvPr>
          <p:cNvSpPr/>
          <p:nvPr/>
        </p:nvSpPr>
        <p:spPr>
          <a:xfrm>
            <a:off x="2505905" y="2004875"/>
            <a:ext cx="804882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spc="600" dirty="0">
                <a:solidFill>
                  <a:srgbClr val="43476B"/>
                </a:solidFill>
              </a:rPr>
              <a:t>HOUSEHOLDS WORRYING ABOUT EXPLOITATION WHEN ACCESSING SERVICES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65853" y="3092308"/>
            <a:ext cx="8529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343A65"/>
                </a:solidFill>
              </a:rPr>
              <a:t>3%</a:t>
            </a:r>
            <a:endParaRPr lang="en-GB" sz="1400" b="1" dirty="0">
              <a:solidFill>
                <a:srgbClr val="343A65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230826" y="2553186"/>
            <a:ext cx="8529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>
                <a:solidFill>
                  <a:srgbClr val="343A65"/>
                </a:solidFill>
              </a:rPr>
              <a:t>4%</a:t>
            </a:r>
            <a:endParaRPr lang="en-GB" sz="1400" b="1" dirty="0">
              <a:solidFill>
                <a:srgbClr val="343A65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481340" y="3076258"/>
            <a:ext cx="8529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343A65"/>
                </a:solidFill>
              </a:rPr>
              <a:t>3%</a:t>
            </a:r>
            <a:endParaRPr lang="en-GB" sz="1400" b="1" dirty="0">
              <a:solidFill>
                <a:srgbClr val="343A65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255451" y="3375666"/>
            <a:ext cx="8529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343A65"/>
                </a:solidFill>
              </a:rPr>
              <a:t>2.5%</a:t>
            </a:r>
            <a:endParaRPr lang="en-GB" sz="1400" b="1" dirty="0">
              <a:solidFill>
                <a:srgbClr val="343A65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517179" y="3647183"/>
            <a:ext cx="8529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>
                <a:solidFill>
                  <a:srgbClr val="343A65"/>
                </a:solidFill>
              </a:rPr>
              <a:t>2%</a:t>
            </a:r>
            <a:endParaRPr lang="en-GB" sz="1400" b="1" dirty="0">
              <a:solidFill>
                <a:srgbClr val="343A65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7057795" y="4190963"/>
            <a:ext cx="8529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>
                <a:solidFill>
                  <a:srgbClr val="343A65"/>
                </a:solidFill>
              </a:rPr>
              <a:t>1%</a:t>
            </a:r>
            <a:endParaRPr lang="en-GB" sz="1400" b="1" dirty="0">
              <a:solidFill>
                <a:srgbClr val="343A65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9638569" y="4498740"/>
            <a:ext cx="8529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343A65"/>
                </a:solidFill>
              </a:rPr>
              <a:t>0.4%</a:t>
            </a:r>
            <a:endParaRPr lang="en-GB" sz="1400" b="1" dirty="0">
              <a:solidFill>
                <a:srgbClr val="343A65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0779671" y="4705303"/>
            <a:ext cx="8529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>
                <a:solidFill>
                  <a:srgbClr val="343A65"/>
                </a:solidFill>
              </a:rPr>
              <a:t>0.1</a:t>
            </a:r>
            <a:r>
              <a:rPr lang="en-US" sz="1400" b="1" dirty="0">
                <a:solidFill>
                  <a:srgbClr val="343A65"/>
                </a:solidFill>
              </a:rPr>
              <a:t>%</a:t>
            </a:r>
            <a:endParaRPr lang="en-GB" sz="1400" b="1" dirty="0">
              <a:solidFill>
                <a:srgbClr val="343A65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1132886" y="4629768"/>
            <a:ext cx="8529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>
                <a:solidFill>
                  <a:srgbClr val="343A65"/>
                </a:solidFill>
              </a:rPr>
              <a:t>0.2%</a:t>
            </a:r>
            <a:endParaRPr lang="en-GB" sz="1400" b="1" dirty="0">
              <a:solidFill>
                <a:srgbClr val="343A65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291440" y="5314511"/>
            <a:ext cx="13204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rgbClr val="343A65"/>
                </a:solidFill>
              </a:rPr>
              <a:t>Housing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1624666" y="5314511"/>
            <a:ext cx="13204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rgbClr val="343A65"/>
                </a:solidFill>
              </a:rPr>
              <a:t>Food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2640382" y="5314511"/>
            <a:ext cx="17240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>
                <a:solidFill>
                  <a:srgbClr val="472D30"/>
                </a:solidFill>
              </a:rPr>
              <a:t>Other commodities</a:t>
            </a:r>
            <a:endParaRPr lang="en-US" sz="1100" b="1" dirty="0">
              <a:solidFill>
                <a:srgbClr val="472D30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4186443" y="5314511"/>
            <a:ext cx="13231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rgbClr val="343A65"/>
                </a:solidFill>
              </a:rPr>
              <a:t>Health services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5404786" y="5314511"/>
            <a:ext cx="13231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rgbClr val="343A65"/>
                </a:solidFill>
              </a:rPr>
              <a:t>Jobs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6700149" y="5314511"/>
            <a:ext cx="13231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rgbClr val="343A65"/>
                </a:solidFill>
              </a:rPr>
              <a:t>Legal documents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7917162" y="5314511"/>
            <a:ext cx="132319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rgbClr val="343A65"/>
                </a:solidFill>
              </a:rPr>
              <a:t>Humanitarian assistance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9231539" y="5314511"/>
            <a:ext cx="13231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rgbClr val="343A65"/>
                </a:solidFill>
              </a:rPr>
              <a:t>ATMs</a:t>
            </a:r>
          </a:p>
        </p:txBody>
      </p:sp>
      <p:cxnSp>
        <p:nvCxnSpPr>
          <p:cNvPr id="35" name="Straight Connector 34"/>
          <p:cNvCxnSpPr/>
          <p:nvPr/>
        </p:nvCxnSpPr>
        <p:spPr>
          <a:xfrm flipV="1">
            <a:off x="500743" y="748206"/>
            <a:ext cx="2288952" cy="8316"/>
          </a:xfrm>
          <a:prstGeom prst="line">
            <a:avLst/>
          </a:prstGeom>
          <a:ln w="25400">
            <a:solidFill>
              <a:srgbClr val="6B8D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388237" y="827798"/>
            <a:ext cx="80499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pc="600" dirty="0">
                <a:solidFill>
                  <a:srgbClr val="6FC4BF"/>
                </a:solidFill>
              </a:rPr>
              <a:t>EXPLOITATION</a:t>
            </a:r>
            <a:endParaRPr lang="en-GB" sz="2400" b="1" spc="600" dirty="0">
              <a:solidFill>
                <a:srgbClr val="6FC4BF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388237" y="286541"/>
            <a:ext cx="80499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pc="600" dirty="0">
                <a:solidFill>
                  <a:srgbClr val="6B8DC4"/>
                </a:solidFill>
              </a:rPr>
              <a:t>PROTECTION</a:t>
            </a:r>
            <a:endParaRPr lang="en-GB" sz="2400" b="1" spc="600" dirty="0">
              <a:solidFill>
                <a:srgbClr val="6B8DC4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6049727" y="3336389"/>
            <a:ext cx="8529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>
                <a:solidFill>
                  <a:srgbClr val="343A65"/>
                </a:solidFill>
              </a:rPr>
              <a:t>2.5%</a:t>
            </a:r>
            <a:endParaRPr lang="en-GB" sz="1400" b="1" dirty="0">
              <a:solidFill>
                <a:srgbClr val="343A65"/>
              </a:solidFill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7345951" y="3896073"/>
            <a:ext cx="8529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343A65"/>
                </a:solidFill>
              </a:rPr>
              <a:t>1.5%</a:t>
            </a:r>
            <a:endParaRPr lang="en-GB" sz="1400" b="1" dirty="0">
              <a:solidFill>
                <a:srgbClr val="343A65"/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8621247" y="3628208"/>
            <a:ext cx="8529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343A65"/>
                </a:solidFill>
              </a:rPr>
              <a:t>2%</a:t>
            </a:r>
            <a:endParaRPr lang="en-GB" sz="1400" b="1" dirty="0">
              <a:solidFill>
                <a:srgbClr val="343A65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10472868" y="5314511"/>
            <a:ext cx="13231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rgbClr val="343A65"/>
                </a:solidFill>
              </a:rPr>
              <a:t>Other</a:t>
            </a:r>
          </a:p>
        </p:txBody>
      </p:sp>
      <p:grpSp>
        <p:nvGrpSpPr>
          <p:cNvPr id="44" name="Group 43"/>
          <p:cNvGrpSpPr/>
          <p:nvPr/>
        </p:nvGrpSpPr>
        <p:grpSpPr>
          <a:xfrm>
            <a:off x="7611304" y="5774887"/>
            <a:ext cx="4208663" cy="292665"/>
            <a:chOff x="5396424" y="6349107"/>
            <a:chExt cx="4208663" cy="292665"/>
          </a:xfrm>
        </p:grpSpPr>
        <p:sp>
          <p:nvSpPr>
            <p:cNvPr id="45" name="TextBox 44"/>
            <p:cNvSpPr txBox="1"/>
            <p:nvPr/>
          </p:nvSpPr>
          <p:spPr>
            <a:xfrm>
              <a:off x="5660142" y="6349107"/>
              <a:ext cx="169790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343A65"/>
                  </a:solidFill>
                </a:rPr>
                <a:t>Male headed-household</a:t>
              </a: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7769905" y="6364773"/>
              <a:ext cx="183518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343A65"/>
                  </a:solidFill>
                </a:rPr>
                <a:t>Female headed-household</a:t>
              </a: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5396424" y="6364773"/>
              <a:ext cx="261333" cy="261333"/>
            </a:xfrm>
            <a:prstGeom prst="rect">
              <a:avLst/>
            </a:prstGeom>
            <a:solidFill>
              <a:srgbClr val="69C3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/>
            <p:cNvSpPr/>
            <p:nvPr/>
          </p:nvSpPr>
          <p:spPr>
            <a:xfrm>
              <a:off x="7524666" y="6364773"/>
              <a:ext cx="261333" cy="261333"/>
            </a:xfrm>
            <a:prstGeom prst="rect">
              <a:avLst/>
            </a:prstGeom>
            <a:solidFill>
              <a:srgbClr val="B9D6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3" name="TextBox 62"/>
          <p:cNvSpPr txBox="1"/>
          <p:nvPr/>
        </p:nvSpPr>
        <p:spPr>
          <a:xfrm>
            <a:off x="2716334" y="3076258"/>
            <a:ext cx="8529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343A65"/>
                </a:solidFill>
              </a:rPr>
              <a:t>3%</a:t>
            </a:r>
            <a:endParaRPr lang="en-GB" sz="1400" b="1" dirty="0">
              <a:solidFill>
                <a:srgbClr val="343A65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2851150" y="3375666"/>
            <a:ext cx="8529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343A65"/>
                </a:solidFill>
              </a:rPr>
              <a:t>2.5%</a:t>
            </a:r>
            <a:endParaRPr lang="en-GB" sz="1400" b="1" dirty="0">
              <a:solidFill>
                <a:srgbClr val="343A65"/>
              </a:solidFill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4334071" y="3375666"/>
            <a:ext cx="8529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343A65"/>
                </a:solidFill>
              </a:rPr>
              <a:t>2.5%</a:t>
            </a:r>
            <a:endParaRPr lang="en-GB" sz="1400" b="1" dirty="0">
              <a:solidFill>
                <a:srgbClr val="343A65"/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4022917" y="3076258"/>
            <a:ext cx="8529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343A65"/>
                </a:solidFill>
              </a:rPr>
              <a:t>3%</a:t>
            </a:r>
            <a:endParaRPr lang="en-GB" sz="1400" b="1" dirty="0">
              <a:solidFill>
                <a:srgbClr val="343A65"/>
              </a:solidFill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1727221" y="3076258"/>
            <a:ext cx="8529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343A65"/>
                </a:solidFill>
              </a:rPr>
              <a:t>3%</a:t>
            </a:r>
            <a:endParaRPr lang="en-GB" sz="1400" b="1" dirty="0">
              <a:solidFill>
                <a:srgbClr val="343A65"/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1486130" y="3076258"/>
            <a:ext cx="8529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343A65"/>
                </a:solidFill>
              </a:rPr>
              <a:t>3%</a:t>
            </a:r>
            <a:endParaRPr lang="en-GB" sz="1400" b="1" dirty="0">
              <a:solidFill>
                <a:srgbClr val="343A65"/>
              </a:solidFill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197424" y="3076258"/>
            <a:ext cx="8529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343A65"/>
                </a:solidFill>
              </a:rPr>
              <a:t>3%</a:t>
            </a:r>
            <a:endParaRPr lang="en-GB" sz="1400" b="1" dirty="0">
              <a:solidFill>
                <a:srgbClr val="343A65"/>
              </a:solidFill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483724" y="3375666"/>
            <a:ext cx="8529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343A65"/>
                </a:solidFill>
              </a:rPr>
              <a:t>2.5%</a:t>
            </a:r>
            <a:endParaRPr lang="en-GB" sz="1400" b="1" dirty="0">
              <a:solidFill>
                <a:srgbClr val="343A65"/>
              </a:solidFill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5240470" y="3076258"/>
            <a:ext cx="8529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343A65"/>
                </a:solidFill>
              </a:rPr>
              <a:t>3%</a:t>
            </a:r>
            <a:endParaRPr lang="en-GB" sz="1400" b="1" dirty="0">
              <a:solidFill>
                <a:srgbClr val="343A65"/>
              </a:solidFill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5510175" y="3076258"/>
            <a:ext cx="8529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343A65"/>
                </a:solidFill>
              </a:rPr>
              <a:t>3%</a:t>
            </a:r>
            <a:endParaRPr lang="en-GB" sz="1400" b="1" dirty="0">
              <a:solidFill>
                <a:srgbClr val="343A65"/>
              </a:solidFill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6573366" y="3076258"/>
            <a:ext cx="8529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343A65"/>
                </a:solidFill>
              </a:rPr>
              <a:t>3%</a:t>
            </a:r>
            <a:endParaRPr lang="en-GB" sz="1400" b="1" dirty="0">
              <a:solidFill>
                <a:srgbClr val="343A65"/>
              </a:solidFill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6819023" y="3621078"/>
            <a:ext cx="8529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>
                <a:solidFill>
                  <a:srgbClr val="343A65"/>
                </a:solidFill>
              </a:rPr>
              <a:t>2%</a:t>
            </a:r>
            <a:endParaRPr lang="en-GB" sz="1400" b="1" dirty="0">
              <a:solidFill>
                <a:srgbClr val="343A65"/>
              </a:solidFill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9095095" y="4170779"/>
            <a:ext cx="8529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343A65"/>
                </a:solidFill>
              </a:rPr>
              <a:t>1%</a:t>
            </a:r>
            <a:endParaRPr lang="en-GB" sz="1400" b="1" dirty="0">
              <a:solidFill>
                <a:srgbClr val="343A65"/>
              </a:solidFill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9364064" y="3620826"/>
            <a:ext cx="8529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343A65"/>
                </a:solidFill>
              </a:rPr>
              <a:t>2%</a:t>
            </a:r>
            <a:endParaRPr lang="en-GB" sz="1400" b="1" dirty="0">
              <a:solidFill>
                <a:srgbClr val="343A65"/>
              </a:solidFill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51204" y="5120014"/>
            <a:ext cx="13204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343A65"/>
                </a:solidFill>
              </a:rPr>
              <a:t>2021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483724" y="5088436"/>
            <a:ext cx="426473" cy="0"/>
          </a:xfrm>
          <a:prstGeom prst="line">
            <a:avLst/>
          </a:prstGeom>
          <a:ln>
            <a:solidFill>
              <a:srgbClr val="343A6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/>
          <p:cNvSpPr txBox="1"/>
          <p:nvPr/>
        </p:nvSpPr>
        <p:spPr>
          <a:xfrm>
            <a:off x="569825" y="5120014"/>
            <a:ext cx="13204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343A65"/>
                </a:solidFill>
              </a:rPr>
              <a:t>2022</a:t>
            </a:r>
          </a:p>
        </p:txBody>
      </p:sp>
      <p:cxnSp>
        <p:nvCxnSpPr>
          <p:cNvPr id="80" name="Straight Connector 79"/>
          <p:cNvCxnSpPr/>
          <p:nvPr/>
        </p:nvCxnSpPr>
        <p:spPr>
          <a:xfrm>
            <a:off x="1016813" y="5088436"/>
            <a:ext cx="426473" cy="0"/>
          </a:xfrm>
          <a:prstGeom prst="line">
            <a:avLst/>
          </a:prstGeom>
          <a:ln>
            <a:solidFill>
              <a:srgbClr val="343A6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/>
          <p:cNvSpPr txBox="1"/>
          <p:nvPr/>
        </p:nvSpPr>
        <p:spPr>
          <a:xfrm>
            <a:off x="1319281" y="5120014"/>
            <a:ext cx="13204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343A65"/>
                </a:solidFill>
              </a:rPr>
              <a:t>2021</a:t>
            </a:r>
          </a:p>
        </p:txBody>
      </p:sp>
      <p:cxnSp>
        <p:nvCxnSpPr>
          <p:cNvPr id="82" name="Straight Connector 81"/>
          <p:cNvCxnSpPr/>
          <p:nvPr/>
        </p:nvCxnSpPr>
        <p:spPr>
          <a:xfrm>
            <a:off x="1751801" y="5088436"/>
            <a:ext cx="426473" cy="0"/>
          </a:xfrm>
          <a:prstGeom prst="line">
            <a:avLst/>
          </a:prstGeom>
          <a:ln>
            <a:solidFill>
              <a:srgbClr val="343A6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/>
          <p:cNvSpPr txBox="1"/>
          <p:nvPr/>
        </p:nvSpPr>
        <p:spPr>
          <a:xfrm>
            <a:off x="1837902" y="5120014"/>
            <a:ext cx="13204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343A65"/>
                </a:solidFill>
              </a:rPr>
              <a:t>2022</a:t>
            </a:r>
          </a:p>
        </p:txBody>
      </p:sp>
      <p:cxnSp>
        <p:nvCxnSpPr>
          <p:cNvPr id="84" name="Straight Connector 83"/>
          <p:cNvCxnSpPr/>
          <p:nvPr/>
        </p:nvCxnSpPr>
        <p:spPr>
          <a:xfrm>
            <a:off x="2284890" y="5088436"/>
            <a:ext cx="426473" cy="0"/>
          </a:xfrm>
          <a:prstGeom prst="line">
            <a:avLst/>
          </a:prstGeom>
          <a:ln>
            <a:solidFill>
              <a:srgbClr val="343A6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/>
          <p:cNvSpPr txBox="1"/>
          <p:nvPr/>
        </p:nvSpPr>
        <p:spPr>
          <a:xfrm>
            <a:off x="2651252" y="5120014"/>
            <a:ext cx="13204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343A65"/>
                </a:solidFill>
              </a:rPr>
              <a:t>2021</a:t>
            </a:r>
          </a:p>
        </p:txBody>
      </p:sp>
      <p:cxnSp>
        <p:nvCxnSpPr>
          <p:cNvPr id="86" name="Straight Connector 85"/>
          <p:cNvCxnSpPr/>
          <p:nvPr/>
        </p:nvCxnSpPr>
        <p:spPr>
          <a:xfrm>
            <a:off x="3083772" y="5088436"/>
            <a:ext cx="426473" cy="0"/>
          </a:xfrm>
          <a:prstGeom prst="line">
            <a:avLst/>
          </a:prstGeom>
          <a:ln>
            <a:solidFill>
              <a:srgbClr val="343A6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/>
          <p:cNvSpPr txBox="1"/>
          <p:nvPr/>
        </p:nvSpPr>
        <p:spPr>
          <a:xfrm>
            <a:off x="3169873" y="5120014"/>
            <a:ext cx="13204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343A65"/>
                </a:solidFill>
              </a:rPr>
              <a:t>2022</a:t>
            </a:r>
          </a:p>
        </p:txBody>
      </p:sp>
      <p:cxnSp>
        <p:nvCxnSpPr>
          <p:cNvPr id="88" name="Straight Connector 87"/>
          <p:cNvCxnSpPr/>
          <p:nvPr/>
        </p:nvCxnSpPr>
        <p:spPr>
          <a:xfrm>
            <a:off x="3616861" y="5088436"/>
            <a:ext cx="426473" cy="0"/>
          </a:xfrm>
          <a:prstGeom prst="line">
            <a:avLst/>
          </a:prstGeom>
          <a:ln>
            <a:solidFill>
              <a:srgbClr val="343A6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/>
          <p:cNvSpPr txBox="1"/>
          <p:nvPr/>
        </p:nvSpPr>
        <p:spPr>
          <a:xfrm>
            <a:off x="3883329" y="5120014"/>
            <a:ext cx="13204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343A65"/>
                </a:solidFill>
              </a:rPr>
              <a:t>2021</a:t>
            </a:r>
          </a:p>
        </p:txBody>
      </p:sp>
      <p:cxnSp>
        <p:nvCxnSpPr>
          <p:cNvPr id="90" name="Straight Connector 89"/>
          <p:cNvCxnSpPr/>
          <p:nvPr/>
        </p:nvCxnSpPr>
        <p:spPr>
          <a:xfrm>
            <a:off x="4315849" y="5088436"/>
            <a:ext cx="426473" cy="0"/>
          </a:xfrm>
          <a:prstGeom prst="line">
            <a:avLst/>
          </a:prstGeom>
          <a:ln>
            <a:solidFill>
              <a:srgbClr val="343A6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/>
          <p:cNvSpPr txBox="1"/>
          <p:nvPr/>
        </p:nvSpPr>
        <p:spPr>
          <a:xfrm>
            <a:off x="4401950" y="5120014"/>
            <a:ext cx="13204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343A65"/>
                </a:solidFill>
              </a:rPr>
              <a:t>2022</a:t>
            </a:r>
          </a:p>
        </p:txBody>
      </p:sp>
      <p:cxnSp>
        <p:nvCxnSpPr>
          <p:cNvPr id="92" name="Straight Connector 91"/>
          <p:cNvCxnSpPr/>
          <p:nvPr/>
        </p:nvCxnSpPr>
        <p:spPr>
          <a:xfrm>
            <a:off x="4848938" y="5088436"/>
            <a:ext cx="426473" cy="0"/>
          </a:xfrm>
          <a:prstGeom prst="line">
            <a:avLst/>
          </a:prstGeom>
          <a:ln>
            <a:solidFill>
              <a:srgbClr val="343A6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/>
          <p:cNvSpPr txBox="1"/>
          <p:nvPr/>
        </p:nvSpPr>
        <p:spPr>
          <a:xfrm>
            <a:off x="5148322" y="5120014"/>
            <a:ext cx="13204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343A65"/>
                </a:solidFill>
              </a:rPr>
              <a:t>2021</a:t>
            </a:r>
          </a:p>
        </p:txBody>
      </p:sp>
      <p:cxnSp>
        <p:nvCxnSpPr>
          <p:cNvPr id="94" name="Straight Connector 93"/>
          <p:cNvCxnSpPr/>
          <p:nvPr/>
        </p:nvCxnSpPr>
        <p:spPr>
          <a:xfrm>
            <a:off x="5580842" y="5088436"/>
            <a:ext cx="426473" cy="0"/>
          </a:xfrm>
          <a:prstGeom prst="line">
            <a:avLst/>
          </a:prstGeom>
          <a:ln>
            <a:solidFill>
              <a:srgbClr val="343A6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/>
          <p:cNvSpPr txBox="1"/>
          <p:nvPr/>
        </p:nvSpPr>
        <p:spPr>
          <a:xfrm>
            <a:off x="5666943" y="5120014"/>
            <a:ext cx="13204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343A65"/>
                </a:solidFill>
              </a:rPr>
              <a:t>2022</a:t>
            </a:r>
          </a:p>
        </p:txBody>
      </p:sp>
      <p:cxnSp>
        <p:nvCxnSpPr>
          <p:cNvPr id="96" name="Straight Connector 95"/>
          <p:cNvCxnSpPr/>
          <p:nvPr/>
        </p:nvCxnSpPr>
        <p:spPr>
          <a:xfrm>
            <a:off x="6113931" y="5088436"/>
            <a:ext cx="426473" cy="0"/>
          </a:xfrm>
          <a:prstGeom prst="line">
            <a:avLst/>
          </a:prstGeom>
          <a:ln>
            <a:solidFill>
              <a:srgbClr val="343A6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/>
          <p:cNvSpPr txBox="1"/>
          <p:nvPr/>
        </p:nvSpPr>
        <p:spPr>
          <a:xfrm>
            <a:off x="6432459" y="5120014"/>
            <a:ext cx="13204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343A65"/>
                </a:solidFill>
              </a:rPr>
              <a:t>2021</a:t>
            </a:r>
          </a:p>
        </p:txBody>
      </p:sp>
      <p:cxnSp>
        <p:nvCxnSpPr>
          <p:cNvPr id="98" name="Straight Connector 97"/>
          <p:cNvCxnSpPr/>
          <p:nvPr/>
        </p:nvCxnSpPr>
        <p:spPr>
          <a:xfrm>
            <a:off x="6864979" y="5088436"/>
            <a:ext cx="426473" cy="0"/>
          </a:xfrm>
          <a:prstGeom prst="line">
            <a:avLst/>
          </a:prstGeom>
          <a:ln>
            <a:solidFill>
              <a:srgbClr val="343A6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/>
          <p:cNvSpPr txBox="1"/>
          <p:nvPr/>
        </p:nvSpPr>
        <p:spPr>
          <a:xfrm>
            <a:off x="6951080" y="5120014"/>
            <a:ext cx="13204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343A65"/>
                </a:solidFill>
              </a:rPr>
              <a:t>2022</a:t>
            </a:r>
          </a:p>
        </p:txBody>
      </p:sp>
      <p:cxnSp>
        <p:nvCxnSpPr>
          <p:cNvPr id="100" name="Straight Connector 99"/>
          <p:cNvCxnSpPr/>
          <p:nvPr/>
        </p:nvCxnSpPr>
        <p:spPr>
          <a:xfrm>
            <a:off x="7398068" y="5088436"/>
            <a:ext cx="426473" cy="0"/>
          </a:xfrm>
          <a:prstGeom prst="line">
            <a:avLst/>
          </a:prstGeom>
          <a:ln>
            <a:solidFill>
              <a:srgbClr val="343A6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7724697" y="5120014"/>
            <a:ext cx="13204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343A65"/>
                </a:solidFill>
              </a:rPr>
              <a:t>2021</a:t>
            </a:r>
          </a:p>
        </p:txBody>
      </p:sp>
      <p:cxnSp>
        <p:nvCxnSpPr>
          <p:cNvPr id="102" name="Straight Connector 101"/>
          <p:cNvCxnSpPr/>
          <p:nvPr/>
        </p:nvCxnSpPr>
        <p:spPr>
          <a:xfrm>
            <a:off x="8157217" y="5088436"/>
            <a:ext cx="426473" cy="0"/>
          </a:xfrm>
          <a:prstGeom prst="line">
            <a:avLst/>
          </a:prstGeom>
          <a:ln>
            <a:solidFill>
              <a:srgbClr val="343A6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/>
          <p:cNvSpPr txBox="1"/>
          <p:nvPr/>
        </p:nvSpPr>
        <p:spPr>
          <a:xfrm>
            <a:off x="8243318" y="5120014"/>
            <a:ext cx="13204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343A65"/>
                </a:solidFill>
              </a:rPr>
              <a:t>2022</a:t>
            </a:r>
          </a:p>
        </p:txBody>
      </p:sp>
      <p:cxnSp>
        <p:nvCxnSpPr>
          <p:cNvPr id="104" name="Straight Connector 103"/>
          <p:cNvCxnSpPr/>
          <p:nvPr/>
        </p:nvCxnSpPr>
        <p:spPr>
          <a:xfrm>
            <a:off x="8690306" y="5088436"/>
            <a:ext cx="426473" cy="0"/>
          </a:xfrm>
          <a:prstGeom prst="line">
            <a:avLst/>
          </a:prstGeom>
          <a:ln>
            <a:solidFill>
              <a:srgbClr val="343A6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/>
          <p:cNvSpPr txBox="1"/>
          <p:nvPr/>
        </p:nvSpPr>
        <p:spPr>
          <a:xfrm>
            <a:off x="9008977" y="5120014"/>
            <a:ext cx="13204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343A65"/>
                </a:solidFill>
              </a:rPr>
              <a:t>2021</a:t>
            </a:r>
          </a:p>
        </p:txBody>
      </p:sp>
      <p:cxnSp>
        <p:nvCxnSpPr>
          <p:cNvPr id="106" name="Straight Connector 105"/>
          <p:cNvCxnSpPr/>
          <p:nvPr/>
        </p:nvCxnSpPr>
        <p:spPr>
          <a:xfrm>
            <a:off x="9441497" y="5088436"/>
            <a:ext cx="426473" cy="0"/>
          </a:xfrm>
          <a:prstGeom prst="line">
            <a:avLst/>
          </a:prstGeom>
          <a:ln>
            <a:solidFill>
              <a:srgbClr val="343A6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Box 106"/>
          <p:cNvSpPr txBox="1"/>
          <p:nvPr/>
        </p:nvSpPr>
        <p:spPr>
          <a:xfrm>
            <a:off x="9527598" y="5120014"/>
            <a:ext cx="13204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343A65"/>
                </a:solidFill>
              </a:rPr>
              <a:t>2022</a:t>
            </a:r>
          </a:p>
        </p:txBody>
      </p:sp>
      <p:cxnSp>
        <p:nvCxnSpPr>
          <p:cNvPr id="108" name="Straight Connector 107"/>
          <p:cNvCxnSpPr/>
          <p:nvPr/>
        </p:nvCxnSpPr>
        <p:spPr>
          <a:xfrm>
            <a:off x="9974586" y="5088436"/>
            <a:ext cx="426473" cy="0"/>
          </a:xfrm>
          <a:prstGeom prst="line">
            <a:avLst/>
          </a:prstGeom>
          <a:ln>
            <a:solidFill>
              <a:srgbClr val="343A6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TextBox 108"/>
          <p:cNvSpPr txBox="1"/>
          <p:nvPr/>
        </p:nvSpPr>
        <p:spPr>
          <a:xfrm>
            <a:off x="10273827" y="5120014"/>
            <a:ext cx="13204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343A65"/>
                </a:solidFill>
              </a:rPr>
              <a:t>2021</a:t>
            </a:r>
          </a:p>
        </p:txBody>
      </p:sp>
      <p:cxnSp>
        <p:nvCxnSpPr>
          <p:cNvPr id="110" name="Straight Connector 109"/>
          <p:cNvCxnSpPr/>
          <p:nvPr/>
        </p:nvCxnSpPr>
        <p:spPr>
          <a:xfrm>
            <a:off x="10706347" y="5088436"/>
            <a:ext cx="426473" cy="0"/>
          </a:xfrm>
          <a:prstGeom prst="line">
            <a:avLst/>
          </a:prstGeom>
          <a:ln>
            <a:solidFill>
              <a:srgbClr val="343A6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Box 110"/>
          <p:cNvSpPr txBox="1"/>
          <p:nvPr/>
        </p:nvSpPr>
        <p:spPr>
          <a:xfrm>
            <a:off x="10792448" y="5120014"/>
            <a:ext cx="13204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343A65"/>
                </a:solidFill>
              </a:rPr>
              <a:t>2022</a:t>
            </a:r>
          </a:p>
        </p:txBody>
      </p:sp>
      <p:cxnSp>
        <p:nvCxnSpPr>
          <p:cNvPr id="112" name="Straight Connector 111"/>
          <p:cNvCxnSpPr/>
          <p:nvPr/>
        </p:nvCxnSpPr>
        <p:spPr>
          <a:xfrm>
            <a:off x="11239436" y="5088436"/>
            <a:ext cx="426473" cy="0"/>
          </a:xfrm>
          <a:prstGeom prst="line">
            <a:avLst/>
          </a:prstGeom>
          <a:ln>
            <a:solidFill>
              <a:srgbClr val="343A6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/>
          <p:cNvSpPr txBox="1"/>
          <p:nvPr/>
        </p:nvSpPr>
        <p:spPr>
          <a:xfrm>
            <a:off x="945179" y="3092308"/>
            <a:ext cx="8529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343A65"/>
                </a:solidFill>
              </a:rPr>
              <a:t>3%</a:t>
            </a:r>
            <a:endParaRPr lang="en-GB" sz="1400" b="1" dirty="0">
              <a:solidFill>
                <a:srgbClr val="343A65"/>
              </a:solidFill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1968992" y="3076258"/>
            <a:ext cx="8529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343A65"/>
                </a:solidFill>
              </a:rPr>
              <a:t>3%</a:t>
            </a:r>
            <a:endParaRPr lang="en-GB" sz="1400" b="1" dirty="0">
              <a:solidFill>
                <a:srgbClr val="343A65"/>
              </a:solidFill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4809163" y="3647183"/>
            <a:ext cx="8529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>
                <a:solidFill>
                  <a:srgbClr val="343A65"/>
                </a:solidFill>
              </a:rPr>
              <a:t>2%</a:t>
            </a:r>
            <a:endParaRPr lang="en-GB" sz="1400" b="1" dirty="0">
              <a:solidFill>
                <a:srgbClr val="343A65"/>
              </a:solidFill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5789718" y="3647183"/>
            <a:ext cx="8529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>
                <a:solidFill>
                  <a:srgbClr val="343A65"/>
                </a:solidFill>
              </a:rPr>
              <a:t>2%</a:t>
            </a:r>
            <a:endParaRPr lang="en-GB" sz="1400" b="1" dirty="0">
              <a:solidFill>
                <a:srgbClr val="343A65"/>
              </a:solidFill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8311739" y="4170779"/>
            <a:ext cx="8529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343A65"/>
                </a:solidFill>
              </a:rPr>
              <a:t>1</a:t>
            </a:r>
            <a:r>
              <a:rPr lang="en-US" sz="1400" b="1">
                <a:solidFill>
                  <a:srgbClr val="343A65"/>
                </a:solidFill>
              </a:rPr>
              <a:t>%</a:t>
            </a:r>
            <a:endParaRPr lang="en-GB" sz="1400" b="1" dirty="0">
              <a:solidFill>
                <a:srgbClr val="343A65"/>
              </a:solidFill>
            </a:endParaRPr>
          </a:p>
        </p:txBody>
      </p:sp>
      <p:sp>
        <p:nvSpPr>
          <p:cNvPr id="118" name="TextBox 117"/>
          <p:cNvSpPr txBox="1"/>
          <p:nvPr/>
        </p:nvSpPr>
        <p:spPr>
          <a:xfrm>
            <a:off x="9882739" y="3620826"/>
            <a:ext cx="8529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343A65"/>
                </a:solidFill>
              </a:rPr>
              <a:t>2%</a:t>
            </a:r>
            <a:endParaRPr lang="en-GB" sz="1400" b="1" dirty="0">
              <a:solidFill>
                <a:srgbClr val="343A6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93962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135" y="3097579"/>
            <a:ext cx="11391558" cy="237461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0681" y="1773209"/>
            <a:ext cx="701878" cy="701878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083830" y="2531448"/>
            <a:ext cx="495672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343A65"/>
                </a:solidFill>
              </a:rPr>
              <a:t>of HHs reported a curfew specifically imposed on Syrians in an area where they live (5% in 2021)</a:t>
            </a:r>
          </a:p>
          <a:p>
            <a:pPr algn="ctr"/>
            <a:endParaRPr lang="en-GB" sz="2400" dirty="0">
              <a:solidFill>
                <a:srgbClr val="343A65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32702" y="5576840"/>
            <a:ext cx="4866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343A65"/>
                </a:solidFill>
              </a:rPr>
              <a:t>Total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861501" y="5576840"/>
            <a:ext cx="5395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rgbClr val="343A65"/>
                </a:solidFill>
              </a:rPr>
              <a:t>Akkar</a:t>
            </a:r>
            <a:endParaRPr lang="en-US" sz="1200" dirty="0">
              <a:solidFill>
                <a:srgbClr val="343A65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086524" y="5576840"/>
            <a:ext cx="7922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rgbClr val="343A65"/>
                </a:solidFill>
              </a:rPr>
              <a:t>Baalbek-</a:t>
            </a:r>
          </a:p>
          <a:p>
            <a:pPr algn="ctr"/>
            <a:r>
              <a:rPr lang="en-US" sz="1200" dirty="0">
                <a:solidFill>
                  <a:srgbClr val="343A65"/>
                </a:solidFill>
              </a:rPr>
              <a:t>El </a:t>
            </a:r>
            <a:r>
              <a:rPr lang="en-US" sz="1200" dirty="0" err="1">
                <a:solidFill>
                  <a:srgbClr val="343A65"/>
                </a:solidFill>
              </a:rPr>
              <a:t>Hermel</a:t>
            </a:r>
            <a:endParaRPr lang="en-US" sz="1200" dirty="0">
              <a:solidFill>
                <a:srgbClr val="343A65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465285" y="5576840"/>
            <a:ext cx="5645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rgbClr val="343A65"/>
                </a:solidFill>
              </a:rPr>
              <a:t>Beirut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781683" y="5576840"/>
            <a:ext cx="5603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err="1">
                <a:solidFill>
                  <a:srgbClr val="343A65"/>
                </a:solidFill>
              </a:rPr>
              <a:t>Bekaa</a:t>
            </a:r>
            <a:endParaRPr lang="en-US" sz="1200">
              <a:solidFill>
                <a:srgbClr val="343A65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942986" y="5576840"/>
            <a:ext cx="8997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rgbClr val="343A65"/>
                </a:solidFill>
              </a:rPr>
              <a:t>El </a:t>
            </a:r>
            <a:r>
              <a:rPr lang="en-US" sz="1200" err="1">
                <a:solidFill>
                  <a:srgbClr val="343A65"/>
                </a:solidFill>
              </a:rPr>
              <a:t>Nabatieh</a:t>
            </a:r>
            <a:endParaRPr lang="en-US" sz="1200">
              <a:solidFill>
                <a:srgbClr val="343A65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8111590" y="5576840"/>
            <a:ext cx="11803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rgbClr val="343A65"/>
                </a:solidFill>
              </a:rPr>
              <a:t>Mount Lebanon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9672821" y="5576840"/>
            <a:ext cx="5501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rgbClr val="343A65"/>
                </a:solidFill>
              </a:rPr>
              <a:t>North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1022943" y="5576840"/>
            <a:ext cx="5485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rgbClr val="343A65"/>
                </a:solidFill>
              </a:rPr>
              <a:t>South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56161" y="4613530"/>
            <a:ext cx="8529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>
                <a:solidFill>
                  <a:srgbClr val="343A65"/>
                </a:solidFill>
              </a:rPr>
              <a:t>13%</a:t>
            </a:r>
            <a:endParaRPr lang="en-GB" sz="1100" b="1">
              <a:solidFill>
                <a:srgbClr val="343A65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302331" y="4549237"/>
            <a:ext cx="8529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rgbClr val="343A65"/>
                </a:solidFill>
              </a:rPr>
              <a:t>14%</a:t>
            </a:r>
            <a:endParaRPr lang="en-GB" sz="1100" b="1" dirty="0">
              <a:solidFill>
                <a:srgbClr val="343A65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510668" y="4712189"/>
            <a:ext cx="8529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>
                <a:solidFill>
                  <a:srgbClr val="343A65"/>
                </a:solidFill>
              </a:rPr>
              <a:t>11%</a:t>
            </a:r>
            <a:endParaRPr lang="en-GB" sz="1100" b="1">
              <a:solidFill>
                <a:srgbClr val="343A65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690759" y="5015693"/>
            <a:ext cx="8529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>
                <a:solidFill>
                  <a:srgbClr val="343A65"/>
                </a:solidFill>
              </a:rPr>
              <a:t>5%</a:t>
            </a:r>
            <a:endParaRPr lang="en-GB" sz="1100" b="1" dirty="0">
              <a:solidFill>
                <a:srgbClr val="343A65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328616" y="5183769"/>
            <a:ext cx="8529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>
                <a:solidFill>
                  <a:srgbClr val="343A65"/>
                </a:solidFill>
              </a:rPr>
              <a:t>1%</a:t>
            </a:r>
            <a:endParaRPr lang="en-GB" sz="1100" b="1">
              <a:solidFill>
                <a:srgbClr val="343A65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534131" y="5179218"/>
            <a:ext cx="8529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>
                <a:solidFill>
                  <a:srgbClr val="343A65"/>
                </a:solidFill>
              </a:rPr>
              <a:t>1%</a:t>
            </a:r>
            <a:endParaRPr lang="en-GB" sz="1100" b="1">
              <a:solidFill>
                <a:srgbClr val="343A65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1782133" y="5302485"/>
            <a:ext cx="8529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>
                <a:solidFill>
                  <a:srgbClr val="343A65"/>
                </a:solidFill>
              </a:rPr>
              <a:t>0%</a:t>
            </a:r>
            <a:endParaRPr lang="en-GB" sz="1100" b="1" dirty="0">
              <a:solidFill>
                <a:srgbClr val="343A65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1989269" y="5199168"/>
            <a:ext cx="8529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>
                <a:solidFill>
                  <a:srgbClr val="343A65"/>
                </a:solidFill>
              </a:rPr>
              <a:t>1%</a:t>
            </a:r>
            <a:endParaRPr lang="en-GB" sz="1100" b="1">
              <a:solidFill>
                <a:srgbClr val="343A65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2646078" y="4958570"/>
            <a:ext cx="8529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>
                <a:solidFill>
                  <a:srgbClr val="343A65"/>
                </a:solidFill>
              </a:rPr>
              <a:t>6%</a:t>
            </a:r>
            <a:endParaRPr lang="en-GB" sz="1100" b="1">
              <a:solidFill>
                <a:srgbClr val="343A65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875518" y="4867998"/>
            <a:ext cx="8529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>
                <a:solidFill>
                  <a:srgbClr val="343A65"/>
                </a:solidFill>
              </a:rPr>
              <a:t>8%</a:t>
            </a:r>
            <a:endParaRPr lang="en-GB" sz="1100" b="1">
              <a:solidFill>
                <a:srgbClr val="343A65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3086765" y="4919657"/>
            <a:ext cx="8529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>
                <a:solidFill>
                  <a:srgbClr val="343A65"/>
                </a:solidFill>
              </a:rPr>
              <a:t>7%</a:t>
            </a:r>
            <a:endParaRPr lang="en-GB" sz="1100" b="1">
              <a:solidFill>
                <a:srgbClr val="343A65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4371779" y="5106535"/>
            <a:ext cx="8529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>
                <a:solidFill>
                  <a:srgbClr val="343A65"/>
                </a:solidFill>
              </a:rPr>
              <a:t>3%</a:t>
            </a:r>
            <a:endParaRPr lang="en-GB" sz="1100" b="1" dirty="0">
              <a:solidFill>
                <a:srgbClr val="343A65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5869629" y="5218250"/>
            <a:ext cx="8529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rgbClr val="343A65"/>
                </a:solidFill>
              </a:rPr>
              <a:t>1%</a:t>
            </a:r>
            <a:endParaRPr lang="en-GB" sz="1100" b="1" dirty="0">
              <a:solidFill>
                <a:srgbClr val="343A65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4143652" y="5209852"/>
            <a:ext cx="8529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>
                <a:solidFill>
                  <a:srgbClr val="343A65"/>
                </a:solidFill>
              </a:rPr>
              <a:t>1%</a:t>
            </a:r>
            <a:endParaRPr lang="en-GB" sz="1100" b="1">
              <a:solidFill>
                <a:srgbClr val="343A65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3271882" y="5156817"/>
            <a:ext cx="8529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>
                <a:solidFill>
                  <a:srgbClr val="343A65"/>
                </a:solidFill>
              </a:rPr>
              <a:t>2%</a:t>
            </a:r>
            <a:endParaRPr lang="en-GB" sz="1100" b="1" dirty="0">
              <a:solidFill>
                <a:srgbClr val="343A65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4568613" y="5286096"/>
            <a:ext cx="8529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>
                <a:solidFill>
                  <a:srgbClr val="343A65"/>
                </a:solidFill>
              </a:rPr>
              <a:t>0%</a:t>
            </a:r>
            <a:endParaRPr lang="en-GB" sz="1100" b="1">
              <a:solidFill>
                <a:srgbClr val="343A65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3938099" y="5302070"/>
            <a:ext cx="8529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>
                <a:solidFill>
                  <a:srgbClr val="343A65"/>
                </a:solidFill>
              </a:rPr>
              <a:t>0%</a:t>
            </a:r>
            <a:endParaRPr lang="en-GB" sz="1100" b="1" dirty="0">
              <a:solidFill>
                <a:srgbClr val="343A65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5656793" y="4855687"/>
            <a:ext cx="8529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>
                <a:solidFill>
                  <a:srgbClr val="343A65"/>
                </a:solidFill>
              </a:rPr>
              <a:t>8%</a:t>
            </a:r>
            <a:endParaRPr lang="en-GB" sz="1100" b="1">
              <a:solidFill>
                <a:srgbClr val="343A65"/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5249348" y="4956640"/>
            <a:ext cx="8529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>
                <a:solidFill>
                  <a:srgbClr val="343A65"/>
                </a:solidFill>
              </a:rPr>
              <a:t>6%</a:t>
            </a:r>
            <a:endParaRPr lang="en-GB" sz="1100" b="1">
              <a:solidFill>
                <a:srgbClr val="343A65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5448638" y="5025352"/>
            <a:ext cx="8529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>
                <a:solidFill>
                  <a:srgbClr val="343A65"/>
                </a:solidFill>
              </a:rPr>
              <a:t>5%</a:t>
            </a:r>
            <a:endParaRPr lang="en-GB" sz="1100" b="1" dirty="0">
              <a:solidFill>
                <a:srgbClr val="343A65"/>
              </a:solidFill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6516087" y="3359753"/>
            <a:ext cx="8529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>
                <a:solidFill>
                  <a:srgbClr val="343A65"/>
                </a:solidFill>
              </a:rPr>
              <a:t>39%</a:t>
            </a:r>
            <a:endParaRPr lang="en-GB" sz="1100" b="1" dirty="0">
              <a:solidFill>
                <a:srgbClr val="343A65"/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6722575" y="3023960"/>
            <a:ext cx="8529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>
                <a:solidFill>
                  <a:srgbClr val="343A65"/>
                </a:solidFill>
              </a:rPr>
              <a:t>46%</a:t>
            </a:r>
            <a:endParaRPr lang="en-GB" sz="1100" b="1" dirty="0">
              <a:solidFill>
                <a:srgbClr val="343A65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6966412" y="2867886"/>
            <a:ext cx="8529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>
                <a:solidFill>
                  <a:srgbClr val="343A65"/>
                </a:solidFill>
              </a:rPr>
              <a:t>49%</a:t>
            </a:r>
            <a:endParaRPr lang="en-GB" sz="1100" b="1" dirty="0">
              <a:solidFill>
                <a:srgbClr val="343A65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7794812" y="4436754"/>
            <a:ext cx="8529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>
                <a:solidFill>
                  <a:srgbClr val="343A65"/>
                </a:solidFill>
              </a:rPr>
              <a:t>17%</a:t>
            </a:r>
            <a:endParaRPr lang="en-GB" sz="1100" b="1">
              <a:solidFill>
                <a:srgbClr val="343A65"/>
              </a:solidFill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8055366" y="4315415"/>
            <a:ext cx="8529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>
                <a:solidFill>
                  <a:srgbClr val="343A65"/>
                </a:solidFill>
              </a:rPr>
              <a:t>19%</a:t>
            </a:r>
            <a:endParaRPr lang="en-GB" sz="1100" b="1" dirty="0">
              <a:solidFill>
                <a:srgbClr val="343A65"/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8263575" y="4763742"/>
            <a:ext cx="8529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rgbClr val="343A65"/>
                </a:solidFill>
              </a:rPr>
              <a:t>10%</a:t>
            </a:r>
            <a:endParaRPr lang="en-GB" sz="1100" b="1" dirty="0">
              <a:solidFill>
                <a:srgbClr val="343A65"/>
              </a:solidFill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9116521" y="4653855"/>
            <a:ext cx="8529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>
                <a:solidFill>
                  <a:srgbClr val="343A65"/>
                </a:solidFill>
              </a:rPr>
              <a:t>12%</a:t>
            </a:r>
            <a:endParaRPr lang="en-GB" sz="1100" b="1">
              <a:solidFill>
                <a:srgbClr val="343A65"/>
              </a:solidFill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9361791" y="4734876"/>
            <a:ext cx="8529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>
                <a:solidFill>
                  <a:srgbClr val="343A65"/>
                </a:solidFill>
              </a:rPr>
              <a:t>11%</a:t>
            </a:r>
            <a:endParaRPr lang="en-GB" sz="1100" b="1" dirty="0">
              <a:solidFill>
                <a:srgbClr val="343A65"/>
              </a:solidFill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9543323" y="4220930"/>
            <a:ext cx="8529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>
                <a:solidFill>
                  <a:srgbClr val="343A65"/>
                </a:solidFill>
              </a:rPr>
              <a:t>21%</a:t>
            </a:r>
            <a:endParaRPr lang="en-GB" sz="1100" b="1" dirty="0">
              <a:solidFill>
                <a:srgbClr val="343A65"/>
              </a:solidFill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10416192" y="3073597"/>
            <a:ext cx="8529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>
                <a:solidFill>
                  <a:srgbClr val="343A65"/>
                </a:solidFill>
              </a:rPr>
              <a:t>45%</a:t>
            </a:r>
            <a:endParaRPr lang="en-GB" sz="1100" b="1" dirty="0">
              <a:solidFill>
                <a:srgbClr val="343A65"/>
              </a:solidFill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10668970" y="3173199"/>
            <a:ext cx="8529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>
                <a:solidFill>
                  <a:srgbClr val="343A65"/>
                </a:solidFill>
              </a:rPr>
              <a:t>43%</a:t>
            </a:r>
            <a:endParaRPr lang="en-GB" sz="1100" b="1">
              <a:solidFill>
                <a:srgbClr val="343A65"/>
              </a:solidFill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10842665" y="4865681"/>
            <a:ext cx="8529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>
                <a:solidFill>
                  <a:srgbClr val="343A65"/>
                </a:solidFill>
              </a:rPr>
              <a:t>8%</a:t>
            </a:r>
            <a:endParaRPr lang="en-GB" sz="1100" b="1" dirty="0">
              <a:solidFill>
                <a:srgbClr val="343A65"/>
              </a:solidFill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7191571" y="3399986"/>
            <a:ext cx="8529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>
                <a:solidFill>
                  <a:srgbClr val="343A65"/>
                </a:solidFill>
              </a:rPr>
              <a:t>38%</a:t>
            </a:r>
            <a:endParaRPr lang="en-GB" sz="1100" b="1" dirty="0">
              <a:solidFill>
                <a:srgbClr val="343A65"/>
              </a:solidFill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8466555" y="4969779"/>
            <a:ext cx="8529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>
                <a:solidFill>
                  <a:srgbClr val="343A65"/>
                </a:solidFill>
              </a:rPr>
              <a:t>6%</a:t>
            </a:r>
            <a:endParaRPr lang="en-GB" sz="1100" b="1" dirty="0">
              <a:solidFill>
                <a:srgbClr val="343A65"/>
              </a:solidFill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9747072" y="5106535"/>
            <a:ext cx="8529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>
                <a:solidFill>
                  <a:srgbClr val="343A65"/>
                </a:solidFill>
              </a:rPr>
              <a:t>3%</a:t>
            </a:r>
            <a:endParaRPr lang="en-GB" sz="1100" b="1" dirty="0">
              <a:solidFill>
                <a:srgbClr val="343A65"/>
              </a:solidFill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11046460" y="4762364"/>
            <a:ext cx="8529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>
                <a:solidFill>
                  <a:srgbClr val="343A65"/>
                </a:solidFill>
              </a:rPr>
              <a:t>10%</a:t>
            </a:r>
            <a:endParaRPr lang="en-GB" sz="1100" b="1" dirty="0">
              <a:solidFill>
                <a:srgbClr val="343A65"/>
              </a:solidFill>
            </a:endParaRPr>
          </a:p>
        </p:txBody>
      </p:sp>
      <p:cxnSp>
        <p:nvCxnSpPr>
          <p:cNvPr id="65" name="Straight Connector 64"/>
          <p:cNvCxnSpPr/>
          <p:nvPr/>
        </p:nvCxnSpPr>
        <p:spPr>
          <a:xfrm flipV="1">
            <a:off x="500743" y="748206"/>
            <a:ext cx="2288952" cy="8316"/>
          </a:xfrm>
          <a:prstGeom prst="line">
            <a:avLst/>
          </a:prstGeom>
          <a:ln w="25400">
            <a:solidFill>
              <a:srgbClr val="6B8D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388237" y="827798"/>
            <a:ext cx="80499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pc="600" dirty="0">
                <a:solidFill>
                  <a:srgbClr val="6FC4BF"/>
                </a:solidFill>
              </a:rPr>
              <a:t>SAFETY AND SECURITY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388237" y="286541"/>
            <a:ext cx="80499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pc="600" dirty="0">
                <a:solidFill>
                  <a:srgbClr val="6B8DC4"/>
                </a:solidFill>
              </a:rPr>
              <a:t>PROTECTION</a:t>
            </a:r>
            <a:endParaRPr lang="en-GB" sz="2400" b="1" spc="600" dirty="0">
              <a:solidFill>
                <a:srgbClr val="6B8DC4"/>
              </a:solidFill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3526729" y="1741545"/>
            <a:ext cx="87395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rgbClr val="6B8DC4"/>
                </a:solidFill>
                <a:cs typeface="Arial"/>
              </a:rPr>
              <a:t>4%</a:t>
            </a:r>
            <a:endParaRPr lang="en-GB" sz="4400" dirty="0">
              <a:solidFill>
                <a:srgbClr val="6B8DC4"/>
              </a:solidFill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9969467" y="5106535"/>
            <a:ext cx="8529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>
                <a:solidFill>
                  <a:srgbClr val="343A65"/>
                </a:solidFill>
              </a:rPr>
              <a:t>3%</a:t>
            </a:r>
            <a:endParaRPr lang="en-GB" sz="1100" b="1" dirty="0">
              <a:solidFill>
                <a:srgbClr val="343A65"/>
              </a:solidFill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11308679" y="4762364"/>
            <a:ext cx="8529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>
                <a:solidFill>
                  <a:srgbClr val="343A65"/>
                </a:solidFill>
              </a:rPr>
              <a:t>10%</a:t>
            </a:r>
            <a:endParaRPr lang="en-GB" sz="1100" b="1" dirty="0">
              <a:solidFill>
                <a:srgbClr val="343A65"/>
              </a:solidFill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3490947" y="5050462"/>
            <a:ext cx="8529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rgbClr val="343A65"/>
                </a:solidFill>
              </a:rPr>
              <a:t>4%</a:t>
            </a:r>
            <a:endParaRPr lang="en-GB" sz="1100" b="1" dirty="0">
              <a:solidFill>
                <a:srgbClr val="343A65"/>
              </a:solidFill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4785563" y="5211307"/>
            <a:ext cx="8529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>
                <a:solidFill>
                  <a:srgbClr val="343A65"/>
                </a:solidFill>
              </a:rPr>
              <a:t>1%</a:t>
            </a:r>
            <a:endParaRPr lang="en-GB" sz="1100" b="1" dirty="0">
              <a:solidFill>
                <a:srgbClr val="343A65"/>
              </a:solidFill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921686" y="5050462"/>
            <a:ext cx="8529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rgbClr val="343A65"/>
                </a:solidFill>
              </a:rPr>
              <a:t>4%</a:t>
            </a:r>
            <a:endParaRPr lang="en-GB" sz="1100" b="1" dirty="0">
              <a:solidFill>
                <a:srgbClr val="343A65"/>
              </a:solidFill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2202203" y="5302485"/>
            <a:ext cx="8529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>
                <a:solidFill>
                  <a:srgbClr val="343A65"/>
                </a:solidFill>
              </a:rPr>
              <a:t>0%</a:t>
            </a:r>
            <a:endParaRPr lang="en-GB" sz="1100" b="1" dirty="0">
              <a:solidFill>
                <a:srgbClr val="343A65"/>
              </a:solidFill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6086579" y="5302070"/>
            <a:ext cx="8529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>
                <a:solidFill>
                  <a:srgbClr val="343A65"/>
                </a:solidFill>
              </a:rPr>
              <a:t>0%</a:t>
            </a:r>
            <a:endParaRPr lang="en-GB" sz="1100" b="1" dirty="0">
              <a:solidFill>
                <a:srgbClr val="343A65"/>
              </a:solidFill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7416311" y="4226075"/>
            <a:ext cx="8529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rgbClr val="343A65"/>
                </a:solidFill>
              </a:rPr>
              <a:t>21%</a:t>
            </a:r>
            <a:endParaRPr lang="en-GB" sz="1100" b="1" dirty="0">
              <a:solidFill>
                <a:srgbClr val="343A65"/>
              </a:solidFill>
            </a:endParaRPr>
          </a:p>
        </p:txBody>
      </p:sp>
      <p:sp>
        <p:nvSpPr>
          <p:cNvPr id="111" name="TextBox 110"/>
          <p:cNvSpPr txBox="1"/>
          <p:nvPr/>
        </p:nvSpPr>
        <p:spPr>
          <a:xfrm>
            <a:off x="8671731" y="5025352"/>
            <a:ext cx="8529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rgbClr val="343A65"/>
                </a:solidFill>
              </a:rPr>
              <a:t>5%</a:t>
            </a:r>
            <a:endParaRPr lang="en-GB" sz="1100" b="1" dirty="0">
              <a:solidFill>
                <a:srgbClr val="343A65"/>
              </a:solidFill>
            </a:endParaRPr>
          </a:p>
        </p:txBody>
      </p:sp>
      <p:grpSp>
        <p:nvGrpSpPr>
          <p:cNvPr id="99" name="Group 98"/>
          <p:cNvGrpSpPr/>
          <p:nvPr/>
        </p:nvGrpSpPr>
        <p:grpSpPr>
          <a:xfrm>
            <a:off x="7029380" y="6175433"/>
            <a:ext cx="4855276" cy="279413"/>
            <a:chOff x="6433713" y="6349107"/>
            <a:chExt cx="4855276" cy="279413"/>
          </a:xfrm>
        </p:grpSpPr>
        <p:sp>
          <p:nvSpPr>
            <p:cNvPr id="101" name="TextBox 100"/>
            <p:cNvSpPr txBox="1"/>
            <p:nvPr/>
          </p:nvSpPr>
          <p:spPr>
            <a:xfrm>
              <a:off x="6697431" y="6349107"/>
              <a:ext cx="49885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343A65"/>
                  </a:solidFill>
                </a:rPr>
                <a:t>2018</a:t>
              </a:r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7769905" y="6351521"/>
              <a:ext cx="49885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343A65"/>
                  </a:solidFill>
                </a:rPr>
                <a:t>2019</a:t>
              </a:r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8824211" y="6351521"/>
              <a:ext cx="49885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343A65"/>
                  </a:solidFill>
                </a:rPr>
                <a:t>2020</a:t>
              </a:r>
            </a:p>
          </p:txBody>
        </p:sp>
        <p:sp>
          <p:nvSpPr>
            <p:cNvPr id="104" name="TextBox 103"/>
            <p:cNvSpPr txBox="1"/>
            <p:nvPr/>
          </p:nvSpPr>
          <p:spPr>
            <a:xfrm>
              <a:off x="9830212" y="6351521"/>
              <a:ext cx="49885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343A65"/>
                  </a:solidFill>
                </a:rPr>
                <a:t>2021</a:t>
              </a:r>
            </a:p>
          </p:txBody>
        </p:sp>
        <p:sp>
          <p:nvSpPr>
            <p:cNvPr id="105" name="Rectangle 104"/>
            <p:cNvSpPr/>
            <p:nvPr/>
          </p:nvSpPr>
          <p:spPr>
            <a:xfrm>
              <a:off x="6433713" y="6364773"/>
              <a:ext cx="261333" cy="261333"/>
            </a:xfrm>
            <a:prstGeom prst="rect">
              <a:avLst/>
            </a:prstGeom>
            <a:solidFill>
              <a:srgbClr val="F3EB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Rectangle 105"/>
            <p:cNvSpPr/>
            <p:nvPr/>
          </p:nvSpPr>
          <p:spPr>
            <a:xfrm>
              <a:off x="7524666" y="6364773"/>
              <a:ext cx="261333" cy="261333"/>
            </a:xfrm>
            <a:prstGeom prst="rect">
              <a:avLst/>
            </a:prstGeom>
            <a:solidFill>
              <a:srgbClr val="B9D6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Rectangle 106"/>
            <p:cNvSpPr/>
            <p:nvPr/>
          </p:nvSpPr>
          <p:spPr>
            <a:xfrm>
              <a:off x="8580263" y="6364773"/>
              <a:ext cx="261333" cy="261333"/>
            </a:xfrm>
            <a:prstGeom prst="rect">
              <a:avLst/>
            </a:prstGeom>
            <a:solidFill>
              <a:srgbClr val="69C3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Rectangle 107"/>
            <p:cNvSpPr/>
            <p:nvPr/>
          </p:nvSpPr>
          <p:spPr>
            <a:xfrm>
              <a:off x="9568879" y="6364773"/>
              <a:ext cx="261333" cy="261333"/>
            </a:xfrm>
            <a:prstGeom prst="rect">
              <a:avLst/>
            </a:prstGeom>
            <a:solidFill>
              <a:srgbClr val="6B8D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10790134" y="6351521"/>
              <a:ext cx="49885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343A65"/>
                  </a:solidFill>
                </a:rPr>
                <a:t>2022</a:t>
              </a:r>
            </a:p>
          </p:txBody>
        </p:sp>
        <p:sp>
          <p:nvSpPr>
            <p:cNvPr id="110" name="Rectangle 109"/>
            <p:cNvSpPr/>
            <p:nvPr/>
          </p:nvSpPr>
          <p:spPr>
            <a:xfrm>
              <a:off x="10528801" y="6364773"/>
              <a:ext cx="261333" cy="261333"/>
            </a:xfrm>
            <a:prstGeom prst="rect">
              <a:avLst/>
            </a:prstGeom>
            <a:solidFill>
              <a:srgbClr val="343A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710701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9522" y="3270385"/>
            <a:ext cx="3856383" cy="2321612"/>
          </a:xfrm>
          <a:prstGeom prst="rect">
            <a:avLst/>
          </a:prstGeom>
        </p:spPr>
      </p:pic>
      <p:sp>
        <p:nvSpPr>
          <p:cNvPr id="65" name="Rectangle 64">
            <a:extLst>
              <a:ext uri="{FF2B5EF4-FFF2-40B4-BE49-F238E27FC236}">
                <a16:creationId xmlns:a16="http://schemas.microsoft.com/office/drawing/2014/main" id="{4275C8A2-4AF3-45C0-AA7F-AD632FD8C0BD}"/>
              </a:ext>
            </a:extLst>
          </p:cNvPr>
          <p:cNvSpPr/>
          <p:nvPr/>
        </p:nvSpPr>
        <p:spPr>
          <a:xfrm>
            <a:off x="3993687" y="2082797"/>
            <a:ext cx="494805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spc="600" dirty="0">
                <a:solidFill>
                  <a:srgbClr val="43476B"/>
                </a:solidFill>
              </a:rPr>
              <a:t>PRIMARY DRIVERS OF COMMUNITY TENSIONS</a:t>
            </a: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500743" y="748206"/>
            <a:ext cx="2288952" cy="8316"/>
          </a:xfrm>
          <a:prstGeom prst="line">
            <a:avLst/>
          </a:prstGeom>
          <a:ln w="25400">
            <a:solidFill>
              <a:srgbClr val="6B8D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88237" y="827798"/>
            <a:ext cx="80499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pc="600" dirty="0">
                <a:solidFill>
                  <a:srgbClr val="6FC4BF"/>
                </a:solidFill>
              </a:rPr>
              <a:t>SOCIAL TENSIONS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88237" y="286541"/>
            <a:ext cx="80499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pc="600" dirty="0">
                <a:solidFill>
                  <a:srgbClr val="6B8DC4"/>
                </a:solidFill>
              </a:rPr>
              <a:t>PROTECTION</a:t>
            </a:r>
            <a:endParaRPr lang="en-GB" sz="2400" b="1" spc="600" dirty="0">
              <a:solidFill>
                <a:srgbClr val="6B8DC4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413230" y="2901053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43A65"/>
                </a:solidFill>
              </a:rPr>
              <a:t>62%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215437" y="4183016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43A65"/>
                </a:solidFill>
              </a:rPr>
              <a:t>28%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069949" y="5135051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43A65"/>
                </a:solidFill>
              </a:rPr>
              <a:t>3%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897636" y="5135051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343A65"/>
                </a:solidFill>
              </a:rPr>
              <a:t>3%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725322" y="5100446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43A65"/>
                </a:solidFill>
              </a:rPr>
              <a:t>4%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413230" y="5706989"/>
            <a:ext cx="7797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rgbClr val="343A65"/>
                </a:solidFill>
              </a:rPr>
              <a:t>No tensions</a:t>
            </a:r>
            <a:endParaRPr lang="en-US" sz="1200" dirty="0">
              <a:solidFill>
                <a:srgbClr val="343A65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116384" y="5706989"/>
            <a:ext cx="10510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rgbClr val="343A65"/>
                </a:solidFill>
              </a:rPr>
              <a:t>Competition </a:t>
            </a:r>
            <a:r>
              <a:rPr lang="en-US" sz="1200" dirty="0">
                <a:solidFill>
                  <a:srgbClr val="343A65"/>
                </a:solidFill>
              </a:rPr>
              <a:t>for jobs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942187" y="5706989"/>
            <a:ext cx="10510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rgbClr val="343A65"/>
                </a:solidFill>
              </a:rPr>
              <a:t>Political differences</a:t>
            </a:r>
            <a:endParaRPr lang="en-US" sz="1200" dirty="0">
              <a:solidFill>
                <a:srgbClr val="343A65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756714" y="5706989"/>
            <a:ext cx="10510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343A65"/>
                </a:solidFill>
              </a:rPr>
              <a:t>Cultural differences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626269" y="5706989"/>
            <a:ext cx="10510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343A65"/>
                </a:solidFill>
              </a:rPr>
              <a:t>Other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8007" y="1418373"/>
            <a:ext cx="376829" cy="606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8539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714" y="2904106"/>
            <a:ext cx="3431271" cy="1739354"/>
          </a:xfrm>
          <a:prstGeom prst="rect">
            <a:avLst/>
          </a:prstGeom>
        </p:spPr>
      </p:pic>
      <p:sp>
        <p:nvSpPr>
          <p:cNvPr id="65" name="Rectangle 64">
            <a:extLst>
              <a:ext uri="{FF2B5EF4-FFF2-40B4-BE49-F238E27FC236}">
                <a16:creationId xmlns:a16="http://schemas.microsoft.com/office/drawing/2014/main" id="{4275C8A2-4AF3-45C0-AA7F-AD632FD8C0BD}"/>
              </a:ext>
            </a:extLst>
          </p:cNvPr>
          <p:cNvSpPr/>
          <p:nvPr/>
        </p:nvSpPr>
        <p:spPr>
          <a:xfrm>
            <a:off x="806082" y="1896552"/>
            <a:ext cx="340244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spc="600">
                <a:solidFill>
                  <a:srgbClr val="43476B"/>
                </a:solidFill>
              </a:rPr>
              <a:t>CHILDREN ENGAGED IN CHILD LABOUR</a:t>
            </a:r>
            <a:endParaRPr lang="en-US" b="1" spc="600" dirty="0">
              <a:solidFill>
                <a:srgbClr val="43476B"/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500743" y="748206"/>
            <a:ext cx="2288952" cy="8316"/>
          </a:xfrm>
          <a:prstGeom prst="line">
            <a:avLst/>
          </a:prstGeom>
          <a:ln w="25400">
            <a:solidFill>
              <a:srgbClr val="6B8D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88237" y="827798"/>
            <a:ext cx="80499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pc="600" dirty="0">
                <a:solidFill>
                  <a:srgbClr val="6FC4BF"/>
                </a:solidFill>
              </a:rPr>
              <a:t>CHILD LABOUR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88237" y="286541"/>
            <a:ext cx="80499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pc="600" dirty="0">
                <a:solidFill>
                  <a:srgbClr val="6B8DC4"/>
                </a:solidFill>
              </a:rPr>
              <a:t>PROTECTION</a:t>
            </a:r>
            <a:endParaRPr lang="en-GB" sz="2400" b="1" spc="600" dirty="0">
              <a:solidFill>
                <a:srgbClr val="6B8DC4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74877" y="3920191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43A65"/>
                </a:solidFill>
              </a:rPr>
              <a:t>2%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457158" y="3215838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43A65"/>
                </a:solidFill>
              </a:rPr>
              <a:t>4%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94254" y="4706265"/>
            <a:ext cx="10510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rgbClr val="343A65"/>
                </a:solidFill>
              </a:rPr>
              <a:t>2019</a:t>
            </a:r>
            <a:endParaRPr lang="en-US" sz="1200" dirty="0">
              <a:solidFill>
                <a:srgbClr val="343A65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338730" y="4706265"/>
            <a:ext cx="10510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rgbClr val="343A65"/>
                </a:solidFill>
              </a:rPr>
              <a:t>2020</a:t>
            </a:r>
            <a:endParaRPr lang="en-US" sz="1200" dirty="0">
              <a:solidFill>
                <a:srgbClr val="343A65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456550" y="4706265"/>
            <a:ext cx="10510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rgbClr val="343A65"/>
                </a:solidFill>
              </a:rPr>
              <a:t>2021</a:t>
            </a:r>
            <a:endParaRPr lang="en-US" sz="1200" dirty="0">
              <a:solidFill>
                <a:srgbClr val="343A65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596459" y="4706265"/>
            <a:ext cx="10510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343A65"/>
                </a:solidFill>
              </a:rPr>
              <a:t>2022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782052" y="3215838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43A65"/>
                </a:solidFill>
              </a:rPr>
              <a:t>4%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555603" y="2904106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43A65"/>
                </a:solidFill>
              </a:rPr>
              <a:t>5%</a:t>
            </a:r>
            <a:endParaRPr lang="en-GB" b="1" dirty="0">
              <a:solidFill>
                <a:srgbClr val="343A65"/>
              </a:solidFill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6455" y="3340495"/>
            <a:ext cx="2010474" cy="2076168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6481231" y="5572316"/>
            <a:ext cx="10510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343A65"/>
                </a:solidFill>
              </a:rPr>
              <a:t>2022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301684" y="5572316"/>
            <a:ext cx="10510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rgbClr val="343A65"/>
                </a:solidFill>
              </a:rPr>
              <a:t>2021</a:t>
            </a:r>
            <a:endParaRPr lang="en-US" sz="1200" dirty="0">
              <a:solidFill>
                <a:srgbClr val="343A65"/>
              </a:solidFill>
            </a:endParaRP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68705" y="5223093"/>
            <a:ext cx="211627" cy="211627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68705" y="4906314"/>
            <a:ext cx="207739" cy="207739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7846520" y="4872911"/>
            <a:ext cx="4723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43476B"/>
                </a:solidFill>
              </a:rPr>
              <a:t>Boy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7849227" y="5183313"/>
            <a:ext cx="4058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43476B"/>
                </a:solidFill>
              </a:rPr>
              <a:t>Girl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201530" y="2958645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343A65"/>
                </a:solidFill>
              </a:rPr>
              <a:t>8%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628003" y="4523556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343A65"/>
                </a:solidFill>
              </a:rPr>
              <a:t>2%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6357183" y="3215838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343A65"/>
                </a:solidFill>
              </a:rPr>
              <a:t>7%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783656" y="4523556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43A65"/>
                </a:solidFill>
              </a:rPr>
              <a:t>2%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275C8A2-4AF3-45C0-AA7F-AD632FD8C0BD}"/>
              </a:ext>
            </a:extLst>
          </p:cNvPr>
          <p:cNvSpPr/>
          <p:nvPr/>
        </p:nvSpPr>
        <p:spPr>
          <a:xfrm>
            <a:off x="5049469" y="1904355"/>
            <a:ext cx="343123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spc="600" dirty="0">
                <a:solidFill>
                  <a:srgbClr val="43476B"/>
                </a:solidFill>
              </a:rPr>
              <a:t>CHILDREN ENGAGED IN </a:t>
            </a:r>
            <a:r>
              <a:rPr lang="en-US" b="1" spc="600">
                <a:solidFill>
                  <a:srgbClr val="43476B"/>
                </a:solidFill>
              </a:rPr>
              <a:t>CHILD LABOUR BY GENDER</a:t>
            </a:r>
            <a:endParaRPr lang="en-US" b="1" spc="600" dirty="0">
              <a:solidFill>
                <a:srgbClr val="43476B"/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275C8A2-4AF3-45C0-AA7F-AD632FD8C0BD}"/>
              </a:ext>
            </a:extLst>
          </p:cNvPr>
          <p:cNvSpPr/>
          <p:nvPr/>
        </p:nvSpPr>
        <p:spPr>
          <a:xfrm>
            <a:off x="8733684" y="1904355"/>
            <a:ext cx="329175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spc="600" dirty="0">
                <a:solidFill>
                  <a:srgbClr val="43476B"/>
                </a:solidFill>
              </a:rPr>
              <a:t>CHILDREN ENGAGED IN CHILD LABOUR BY AGE</a:t>
            </a: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90557" y="3340495"/>
            <a:ext cx="1817622" cy="2101960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9139828" y="5572316"/>
            <a:ext cx="10510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343A65"/>
                </a:solidFill>
              </a:rPr>
              <a:t>5-11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9758344" y="5572316"/>
            <a:ext cx="10510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rgbClr val="343A65"/>
                </a:solidFill>
              </a:rPr>
              <a:t>12-14</a:t>
            </a:r>
            <a:endParaRPr lang="en-US" sz="1200" dirty="0">
              <a:solidFill>
                <a:srgbClr val="343A65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0379561" y="5572316"/>
            <a:ext cx="10510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343A65"/>
                </a:solidFill>
              </a:rPr>
              <a:t>15-17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9238881" y="4536074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343A65"/>
                </a:solidFill>
              </a:rPr>
              <a:t>2%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9850072" y="2986594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343A65"/>
                </a:solidFill>
              </a:rPr>
              <a:t>8%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10506909" y="2986594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343A65"/>
                </a:solidFill>
              </a:rPr>
              <a:t>8%</a:t>
            </a:r>
            <a:endParaRPr lang="en-GB" b="1" dirty="0">
              <a:solidFill>
                <a:srgbClr val="343A6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07001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7144" y="2913233"/>
            <a:ext cx="5725366" cy="2843973"/>
          </a:xfrm>
          <a:prstGeom prst="rect">
            <a:avLst/>
          </a:prstGeom>
        </p:spPr>
      </p:pic>
      <p:sp>
        <p:nvSpPr>
          <p:cNvPr id="65" name="Rectangle 64">
            <a:extLst>
              <a:ext uri="{FF2B5EF4-FFF2-40B4-BE49-F238E27FC236}">
                <a16:creationId xmlns:a16="http://schemas.microsoft.com/office/drawing/2014/main" id="{4275C8A2-4AF3-45C0-AA7F-AD632FD8C0BD}"/>
              </a:ext>
            </a:extLst>
          </p:cNvPr>
          <p:cNvSpPr/>
          <p:nvPr/>
        </p:nvSpPr>
        <p:spPr>
          <a:xfrm>
            <a:off x="3144753" y="1507554"/>
            <a:ext cx="604574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spc="600" dirty="0">
                <a:solidFill>
                  <a:srgbClr val="43476B"/>
                </a:solidFill>
              </a:rPr>
              <a:t>CHILDREN ENGAGED IN CHILD LABOUR </a:t>
            </a:r>
            <a:r>
              <a:rPr lang="en-US" b="1" spc="600">
                <a:solidFill>
                  <a:srgbClr val="43476B"/>
                </a:solidFill>
              </a:rPr>
              <a:t>BY GOVERNORATE</a:t>
            </a:r>
            <a:endParaRPr lang="en-US" b="1" spc="600" dirty="0">
              <a:solidFill>
                <a:srgbClr val="43476B"/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500743" y="748206"/>
            <a:ext cx="2288952" cy="8316"/>
          </a:xfrm>
          <a:prstGeom prst="line">
            <a:avLst/>
          </a:prstGeom>
          <a:ln w="25400">
            <a:solidFill>
              <a:srgbClr val="6B8D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88237" y="827798"/>
            <a:ext cx="80499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pc="600" dirty="0">
                <a:solidFill>
                  <a:srgbClr val="6FC4BF"/>
                </a:solidFill>
              </a:rPr>
              <a:t>CHILD LABOUR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88237" y="286541"/>
            <a:ext cx="80499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pc="600" dirty="0">
                <a:solidFill>
                  <a:srgbClr val="6B8DC4"/>
                </a:solidFill>
              </a:rPr>
              <a:t>PROTECTION</a:t>
            </a:r>
            <a:endParaRPr lang="en-GB" sz="2400" b="1" spc="600" dirty="0">
              <a:solidFill>
                <a:srgbClr val="6B8DC4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348140" y="5790101"/>
            <a:ext cx="4866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343A65"/>
                </a:solidFill>
              </a:rPr>
              <a:t>Total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3962788" y="5790101"/>
            <a:ext cx="5395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rgbClr val="343A65"/>
                </a:solidFill>
              </a:rPr>
              <a:t>Akkar</a:t>
            </a:r>
            <a:endParaRPr lang="en-US" sz="1200" dirty="0">
              <a:solidFill>
                <a:srgbClr val="343A65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475499" y="5790101"/>
            <a:ext cx="7922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rgbClr val="343A65"/>
                </a:solidFill>
              </a:rPr>
              <a:t>Baalbek-</a:t>
            </a:r>
          </a:p>
          <a:p>
            <a:pPr algn="ctr"/>
            <a:r>
              <a:rPr lang="en-US" sz="1200" dirty="0">
                <a:solidFill>
                  <a:srgbClr val="343A65"/>
                </a:solidFill>
              </a:rPr>
              <a:t>El </a:t>
            </a:r>
            <a:r>
              <a:rPr lang="en-US" sz="1200" dirty="0" err="1">
                <a:solidFill>
                  <a:srgbClr val="343A65"/>
                </a:solidFill>
              </a:rPr>
              <a:t>Hermel</a:t>
            </a:r>
            <a:endParaRPr lang="en-US" sz="1200" dirty="0">
              <a:solidFill>
                <a:srgbClr val="343A65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231719" y="5790101"/>
            <a:ext cx="5645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343A65"/>
                </a:solidFill>
              </a:rPr>
              <a:t>Beirut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5857791" y="5790101"/>
            <a:ext cx="5603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err="1">
                <a:solidFill>
                  <a:srgbClr val="343A65"/>
                </a:solidFill>
              </a:rPr>
              <a:t>Bekaa</a:t>
            </a:r>
            <a:endParaRPr lang="en-US" sz="1200" dirty="0">
              <a:solidFill>
                <a:srgbClr val="343A65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6379608" y="5790101"/>
            <a:ext cx="84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rgbClr val="343A65"/>
                </a:solidFill>
              </a:rPr>
              <a:t>El </a:t>
            </a:r>
            <a:r>
              <a:rPr lang="en-US" sz="1200" dirty="0" err="1">
                <a:solidFill>
                  <a:srgbClr val="343A65"/>
                </a:solidFill>
              </a:rPr>
              <a:t>Nabatieh</a:t>
            </a:r>
            <a:endParaRPr lang="en-US" sz="1200" dirty="0">
              <a:solidFill>
                <a:srgbClr val="343A65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7039777" y="5790101"/>
            <a:ext cx="7629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343A65"/>
                </a:solidFill>
              </a:rPr>
              <a:t>Mount Lebanon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7845859" y="5817588"/>
            <a:ext cx="5501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rgbClr val="343A65"/>
                </a:solidFill>
              </a:rPr>
              <a:t>North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8461326" y="5790101"/>
            <a:ext cx="5485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343A65"/>
                </a:solidFill>
              </a:rPr>
              <a:t>South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3175749" y="3495037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343A65"/>
                </a:solidFill>
              </a:rPr>
              <a:t>4%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3826046" y="2553573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343A65"/>
                </a:solidFill>
              </a:rPr>
              <a:t>6%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4445128" y="4439051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343A65"/>
                </a:solidFill>
              </a:rPr>
              <a:t>2%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5741151" y="4439051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343A65"/>
                </a:solidFill>
              </a:rPr>
              <a:t>2%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5087535" y="3965887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43A65"/>
                </a:solidFill>
              </a:rPr>
              <a:t>3%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6361350" y="2553573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343A65"/>
                </a:solidFill>
              </a:rPr>
              <a:t>6%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7042954" y="2553573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343A65"/>
                </a:solidFill>
              </a:rPr>
              <a:t>6%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7694461" y="2553573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343A65"/>
                </a:solidFill>
              </a:rPr>
              <a:t>6%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8309127" y="3495037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43A65"/>
                </a:solidFill>
              </a:rPr>
              <a:t>4%</a:t>
            </a:r>
            <a:endParaRPr lang="en-GB" b="1" dirty="0">
              <a:solidFill>
                <a:srgbClr val="343A6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39340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8237" y="286541"/>
            <a:ext cx="80499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pc="600" dirty="0">
                <a:solidFill>
                  <a:srgbClr val="6B8DC4"/>
                </a:solidFill>
              </a:rPr>
              <a:t>BACKGROUND</a:t>
            </a:r>
            <a:endParaRPr lang="en-GB" sz="2400" b="1" spc="600" dirty="0">
              <a:solidFill>
                <a:srgbClr val="6B8DC4"/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500743" y="756522"/>
            <a:ext cx="2495675" cy="0"/>
          </a:xfrm>
          <a:prstGeom prst="line">
            <a:avLst/>
          </a:prstGeom>
          <a:ln w="25400">
            <a:solidFill>
              <a:srgbClr val="6B8D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984738" y="938103"/>
            <a:ext cx="10222524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472D30"/>
                </a:solidFill>
                <a:cs typeface="Arial"/>
              </a:rPr>
              <a:t>• </a:t>
            </a:r>
            <a:r>
              <a:rPr lang="en-US" sz="2000" b="1" dirty="0">
                <a:solidFill>
                  <a:srgbClr val="6FC4BF"/>
                </a:solidFill>
                <a:cs typeface="Arial"/>
              </a:rPr>
              <a:t>Tenth annual survey </a:t>
            </a:r>
            <a:r>
              <a:rPr lang="en-US" sz="2000" dirty="0">
                <a:solidFill>
                  <a:srgbClr val="472D30"/>
                </a:solidFill>
                <a:cs typeface="Arial"/>
              </a:rPr>
              <a:t>assessing the situation of a representative sample of refugee households to identify situational changes and trends</a:t>
            </a:r>
          </a:p>
          <a:p>
            <a:endParaRPr lang="en-US" sz="2000" dirty="0">
              <a:solidFill>
                <a:srgbClr val="30656D"/>
              </a:solidFill>
              <a:cs typeface="Arial"/>
            </a:endParaRPr>
          </a:p>
          <a:p>
            <a:r>
              <a:rPr lang="en-US" sz="2000" b="1" dirty="0">
                <a:solidFill>
                  <a:srgbClr val="472D30"/>
                </a:solidFill>
                <a:cs typeface="Arial"/>
              </a:rPr>
              <a:t>•</a:t>
            </a:r>
            <a:r>
              <a:rPr lang="en-US" sz="2000" b="1" dirty="0">
                <a:solidFill>
                  <a:srgbClr val="30656D"/>
                </a:solidFill>
                <a:cs typeface="Arial"/>
              </a:rPr>
              <a:t> </a:t>
            </a:r>
            <a:r>
              <a:rPr lang="en-US" sz="2000" b="1" dirty="0">
                <a:solidFill>
                  <a:srgbClr val="6FC4BF"/>
                </a:solidFill>
                <a:cs typeface="Arial"/>
              </a:rPr>
              <a:t>Only uninterrupted yearly survey for Syrians in Lebanon </a:t>
            </a:r>
            <a:r>
              <a:rPr lang="en-US" sz="2000" dirty="0">
                <a:solidFill>
                  <a:srgbClr val="472D30"/>
                </a:solidFill>
                <a:cs typeface="Arial"/>
              </a:rPr>
              <a:t>conducted yearly in Lebanon </a:t>
            </a:r>
            <a:r>
              <a:rPr lang="en-US" sz="2000" b="1" dirty="0">
                <a:solidFill>
                  <a:srgbClr val="6FC4BF"/>
                </a:solidFill>
                <a:cs typeface="Arial"/>
              </a:rPr>
              <a:t>covering all sectors</a:t>
            </a:r>
          </a:p>
          <a:p>
            <a:endParaRPr lang="en-US" sz="2000" b="1" dirty="0">
              <a:solidFill>
                <a:srgbClr val="6FC4BF"/>
              </a:solidFill>
              <a:cs typeface="Arial"/>
            </a:endParaRPr>
          </a:p>
          <a:p>
            <a:r>
              <a:rPr lang="en-US" sz="2000" b="1" dirty="0">
                <a:solidFill>
                  <a:srgbClr val="472D30"/>
                </a:solidFill>
                <a:cs typeface="Arial"/>
              </a:rPr>
              <a:t>• </a:t>
            </a:r>
            <a:r>
              <a:rPr lang="en-US" sz="2000" b="1" dirty="0">
                <a:solidFill>
                  <a:srgbClr val="6FC4BF"/>
                </a:solidFill>
                <a:cs typeface="Arial"/>
              </a:rPr>
              <a:t>Governorate level insights </a:t>
            </a:r>
            <a:r>
              <a:rPr lang="en-US" sz="2000" dirty="0">
                <a:solidFill>
                  <a:srgbClr val="472D30"/>
                </a:solidFill>
                <a:cs typeface="Arial"/>
              </a:rPr>
              <a:t>on key areas such as protection, food security, economic vulnerability, shelter conditions, access to water,  health, education and more. </a:t>
            </a:r>
          </a:p>
          <a:p>
            <a:endParaRPr lang="en-US" sz="2000" dirty="0">
              <a:solidFill>
                <a:srgbClr val="30656D"/>
              </a:solidFill>
              <a:cs typeface="Arial"/>
            </a:endParaRPr>
          </a:p>
          <a:p>
            <a:r>
              <a:rPr lang="en-US" sz="2000" b="1" dirty="0">
                <a:solidFill>
                  <a:srgbClr val="472D30"/>
                </a:solidFill>
                <a:cs typeface="Arial"/>
              </a:rPr>
              <a:t>•</a:t>
            </a:r>
            <a:r>
              <a:rPr lang="en-US" sz="2000" b="1" dirty="0">
                <a:solidFill>
                  <a:srgbClr val="30656D"/>
                </a:solidFill>
                <a:cs typeface="Arial"/>
              </a:rPr>
              <a:t> </a:t>
            </a:r>
            <a:r>
              <a:rPr lang="en-US" sz="2000" b="1" dirty="0">
                <a:solidFill>
                  <a:srgbClr val="6FC4BF"/>
                </a:solidFill>
                <a:cs typeface="Arial"/>
              </a:rPr>
              <a:t>The cornerstone of the LCRP and programming for many (I)NGO, UN and development actors. </a:t>
            </a:r>
            <a:r>
              <a:rPr lang="en-US" sz="2000" dirty="0">
                <a:solidFill>
                  <a:srgbClr val="472D30"/>
                </a:solidFill>
                <a:cs typeface="Arial"/>
              </a:rPr>
              <a:t>Used by 10 LCRP sector working groups to revise strategies, log frames and targets. </a:t>
            </a:r>
          </a:p>
          <a:p>
            <a:endParaRPr lang="en-US" sz="2000" dirty="0">
              <a:solidFill>
                <a:srgbClr val="472D30"/>
              </a:solidFill>
              <a:cs typeface="Arial"/>
            </a:endParaRPr>
          </a:p>
          <a:p>
            <a:r>
              <a:rPr lang="en-US" sz="2000" b="1" dirty="0">
                <a:solidFill>
                  <a:srgbClr val="472D30"/>
                </a:solidFill>
                <a:cs typeface="Arial"/>
              </a:rPr>
              <a:t>• </a:t>
            </a:r>
            <a:r>
              <a:rPr lang="en-US" sz="2000" dirty="0">
                <a:solidFill>
                  <a:srgbClr val="472D30"/>
                </a:solidFill>
                <a:cs typeface="Arial"/>
              </a:rPr>
              <a:t>Results are used </a:t>
            </a:r>
            <a:r>
              <a:rPr lang="en-US" sz="2000" b="1" dirty="0">
                <a:solidFill>
                  <a:srgbClr val="6FC4BF"/>
                </a:solidFill>
                <a:cs typeface="Arial"/>
              </a:rPr>
              <a:t>to guide inter-sectoral discussions </a:t>
            </a:r>
            <a:r>
              <a:rPr lang="en-US" sz="2000" dirty="0">
                <a:solidFill>
                  <a:srgbClr val="472D30"/>
                </a:solidFill>
                <a:cs typeface="Arial"/>
              </a:rPr>
              <a:t>in a series of field level workshops preceding the</a:t>
            </a:r>
            <a:r>
              <a:rPr lang="en-US" sz="2000" dirty="0">
                <a:solidFill>
                  <a:srgbClr val="30656D"/>
                </a:solidFill>
                <a:cs typeface="Arial"/>
              </a:rPr>
              <a:t> </a:t>
            </a:r>
            <a:r>
              <a:rPr lang="en-US" sz="2000" b="1" dirty="0">
                <a:solidFill>
                  <a:srgbClr val="6FC4BF"/>
                </a:solidFill>
                <a:cs typeface="Arial"/>
              </a:rPr>
              <a:t>revision of each years’ LCRP. </a:t>
            </a:r>
          </a:p>
          <a:p>
            <a:endParaRPr lang="en-US" sz="2000" b="1" dirty="0">
              <a:solidFill>
                <a:srgbClr val="92CEAE"/>
              </a:solidFill>
              <a:cs typeface="Arial"/>
            </a:endParaRPr>
          </a:p>
          <a:p>
            <a:r>
              <a:rPr lang="en-US" sz="2000" b="1" dirty="0">
                <a:solidFill>
                  <a:srgbClr val="472D30"/>
                </a:solidFill>
                <a:cs typeface="Arial"/>
              </a:rPr>
              <a:t>• </a:t>
            </a:r>
            <a:r>
              <a:rPr lang="en-US" sz="2000" dirty="0">
                <a:solidFill>
                  <a:srgbClr val="472D30"/>
                </a:solidFill>
                <a:cs typeface="Arial"/>
              </a:rPr>
              <a:t>2022 version of the VASyR provides insight on the </a:t>
            </a:r>
            <a:r>
              <a:rPr lang="en-US" sz="2000" b="1" dirty="0">
                <a:solidFill>
                  <a:srgbClr val="6FC4BF"/>
                </a:solidFill>
                <a:cs typeface="Arial"/>
              </a:rPr>
              <a:t>impact of the political and economic crisis </a:t>
            </a:r>
            <a:r>
              <a:rPr lang="en-US" sz="2000" dirty="0">
                <a:solidFill>
                  <a:srgbClr val="472D30"/>
                </a:solidFill>
                <a:cs typeface="Arial"/>
              </a:rPr>
              <a:t>that hit Lebanon in late 2019, which was then followed by a more severe shutdown of the economy in March 2020 resulting from the </a:t>
            </a:r>
            <a:r>
              <a:rPr lang="en-US" sz="2000" b="1" dirty="0">
                <a:solidFill>
                  <a:srgbClr val="6FC4BF"/>
                </a:solidFill>
                <a:cs typeface="Arial"/>
              </a:rPr>
              <a:t>COVID-19 outbreak.</a:t>
            </a:r>
          </a:p>
        </p:txBody>
      </p:sp>
    </p:spTree>
    <p:extLst>
      <p:ext uri="{BB962C8B-B14F-4D97-AF65-F5344CB8AC3E}">
        <p14:creationId xmlns:p14="http://schemas.microsoft.com/office/powerpoint/2010/main" val="12839472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675" y="3083351"/>
            <a:ext cx="3434341" cy="1752215"/>
          </a:xfrm>
          <a:prstGeom prst="rect">
            <a:avLst/>
          </a:prstGeom>
        </p:spPr>
      </p:pic>
      <p:sp>
        <p:nvSpPr>
          <p:cNvPr id="65" name="Rectangle 64">
            <a:extLst>
              <a:ext uri="{FF2B5EF4-FFF2-40B4-BE49-F238E27FC236}">
                <a16:creationId xmlns:a16="http://schemas.microsoft.com/office/drawing/2014/main" id="{4275C8A2-4AF3-45C0-AA7F-AD632FD8C0BD}"/>
              </a:ext>
            </a:extLst>
          </p:cNvPr>
          <p:cNvSpPr/>
          <p:nvPr/>
        </p:nvSpPr>
        <p:spPr>
          <a:xfrm>
            <a:off x="377766" y="1896552"/>
            <a:ext cx="454083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spc="600" dirty="0">
                <a:solidFill>
                  <a:srgbClr val="43476B"/>
                </a:solidFill>
              </a:rPr>
              <a:t>GIRLS BETWEEN 15 AND 19 YEARS OF AGE CURRENTLY MARRIED</a:t>
            </a: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500743" y="748206"/>
            <a:ext cx="2288952" cy="8316"/>
          </a:xfrm>
          <a:prstGeom prst="line">
            <a:avLst/>
          </a:prstGeom>
          <a:ln w="25400">
            <a:solidFill>
              <a:srgbClr val="6B8D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88237" y="827798"/>
            <a:ext cx="80499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pc="600" dirty="0">
                <a:solidFill>
                  <a:srgbClr val="6FC4BF"/>
                </a:solidFill>
              </a:rPr>
              <a:t>CHILD MARRIAGE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88237" y="286541"/>
            <a:ext cx="80499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pc="600" dirty="0">
                <a:solidFill>
                  <a:srgbClr val="6B8DC4"/>
                </a:solidFill>
              </a:rPr>
              <a:t>PROTECTION</a:t>
            </a:r>
            <a:endParaRPr lang="en-GB" sz="2400" b="1" spc="600" dirty="0">
              <a:solidFill>
                <a:srgbClr val="6B8DC4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07352" y="3032855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43A65"/>
                </a:solidFill>
              </a:rPr>
              <a:t>27%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689633" y="3432814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43A65"/>
                </a:solidFill>
              </a:rPr>
              <a:t>24%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26729" y="4969735"/>
            <a:ext cx="10510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rgbClr val="343A65"/>
                </a:solidFill>
              </a:rPr>
              <a:t>2019</a:t>
            </a:r>
            <a:endParaRPr lang="en-US" sz="1200" dirty="0">
              <a:solidFill>
                <a:srgbClr val="343A65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571205" y="4969735"/>
            <a:ext cx="10510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rgbClr val="343A65"/>
                </a:solidFill>
              </a:rPr>
              <a:t>2020</a:t>
            </a:r>
            <a:endParaRPr lang="en-US" sz="1200" dirty="0">
              <a:solidFill>
                <a:srgbClr val="343A65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689025" y="4969735"/>
            <a:ext cx="10510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rgbClr val="343A65"/>
                </a:solidFill>
              </a:rPr>
              <a:t>2021</a:t>
            </a:r>
            <a:endParaRPr lang="en-US" sz="1200" dirty="0">
              <a:solidFill>
                <a:srgbClr val="343A65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828934" y="4969735"/>
            <a:ext cx="10510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343A65"/>
                </a:solidFill>
              </a:rPr>
              <a:t>2022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014527" y="3782482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43A65"/>
                </a:solidFill>
              </a:rPr>
              <a:t>22%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882500" y="4036951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343A65"/>
                </a:solidFill>
              </a:rPr>
              <a:t>20%</a:t>
            </a:r>
            <a:endParaRPr lang="en-GB" b="1" dirty="0">
              <a:solidFill>
                <a:srgbClr val="343A65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0275" y="3324388"/>
            <a:ext cx="6189434" cy="2151551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4275C8A2-4AF3-45C0-AA7F-AD632FD8C0BD}"/>
              </a:ext>
            </a:extLst>
          </p:cNvPr>
          <p:cNvSpPr/>
          <p:nvPr/>
        </p:nvSpPr>
        <p:spPr>
          <a:xfrm>
            <a:off x="6128376" y="1896552"/>
            <a:ext cx="543336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spc="600" dirty="0">
                <a:solidFill>
                  <a:srgbClr val="43476B"/>
                </a:solidFill>
              </a:rPr>
              <a:t>GIRLS BETWEEN 15 AND 19 YEARS OF AGE </a:t>
            </a:r>
            <a:r>
              <a:rPr lang="en-US" b="1" spc="600">
                <a:solidFill>
                  <a:srgbClr val="43476B"/>
                </a:solidFill>
              </a:rPr>
              <a:t>CURRENTLY MARRIED BY GOVERNORATE</a:t>
            </a:r>
            <a:endParaRPr lang="en-US" b="1" spc="600" dirty="0">
              <a:solidFill>
                <a:srgbClr val="43476B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5343969" y="3973613"/>
            <a:ext cx="8529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>
                <a:solidFill>
                  <a:srgbClr val="343A65"/>
                </a:solidFill>
              </a:rPr>
              <a:t>20%</a:t>
            </a:r>
            <a:endParaRPr lang="en-GB" sz="1400" b="1" dirty="0">
              <a:solidFill>
                <a:srgbClr val="343A65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5670907" y="3866437"/>
            <a:ext cx="8529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>
                <a:solidFill>
                  <a:srgbClr val="343A65"/>
                </a:solidFill>
              </a:rPr>
              <a:t>22%</a:t>
            </a:r>
            <a:endParaRPr lang="en-GB" sz="1400" b="1" dirty="0">
              <a:solidFill>
                <a:srgbClr val="343A65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6077744" y="3664104"/>
            <a:ext cx="8529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>
                <a:solidFill>
                  <a:srgbClr val="343A65"/>
                </a:solidFill>
              </a:rPr>
              <a:t>24%</a:t>
            </a:r>
            <a:endParaRPr lang="en-GB" sz="1400" b="1" dirty="0">
              <a:solidFill>
                <a:srgbClr val="343A65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6376908" y="4203681"/>
            <a:ext cx="8529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>
                <a:solidFill>
                  <a:srgbClr val="343A65"/>
                </a:solidFill>
              </a:rPr>
              <a:t>16%</a:t>
            </a:r>
            <a:endParaRPr lang="en-GB" sz="1400" b="1" dirty="0">
              <a:solidFill>
                <a:srgbClr val="343A65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6725423" y="4502103"/>
            <a:ext cx="8529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>
                <a:solidFill>
                  <a:srgbClr val="343A65"/>
                </a:solidFill>
              </a:rPr>
              <a:t>11%</a:t>
            </a:r>
            <a:endParaRPr lang="en-GB" sz="1400" b="1" dirty="0">
              <a:solidFill>
                <a:srgbClr val="343A65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7055990" y="3780004"/>
            <a:ext cx="8529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>
                <a:solidFill>
                  <a:srgbClr val="343A65"/>
                </a:solidFill>
              </a:rPr>
              <a:t>23%</a:t>
            </a:r>
            <a:endParaRPr lang="en-GB" sz="1400" b="1" dirty="0">
              <a:solidFill>
                <a:srgbClr val="343A65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7426860" y="3488528"/>
            <a:ext cx="8529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343A65"/>
                </a:solidFill>
              </a:rPr>
              <a:t>28%</a:t>
            </a:r>
            <a:endParaRPr lang="en-GB" sz="1400" b="1" dirty="0">
              <a:solidFill>
                <a:srgbClr val="343A65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7755898" y="3005788"/>
            <a:ext cx="8529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>
                <a:solidFill>
                  <a:srgbClr val="343A65"/>
                </a:solidFill>
              </a:rPr>
              <a:t>36%</a:t>
            </a:r>
            <a:endParaRPr lang="en-GB" sz="1400" b="1" dirty="0">
              <a:solidFill>
                <a:srgbClr val="343A65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8150366" y="4146670"/>
            <a:ext cx="8529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343A65"/>
                </a:solidFill>
              </a:rPr>
              <a:t>17%</a:t>
            </a:r>
            <a:endParaRPr lang="en-GB" sz="1400" b="1" dirty="0">
              <a:solidFill>
                <a:srgbClr val="343A65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8496279" y="4146670"/>
            <a:ext cx="8529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343A65"/>
                </a:solidFill>
              </a:rPr>
              <a:t>17%</a:t>
            </a:r>
            <a:endParaRPr lang="en-GB" sz="1400" b="1" dirty="0">
              <a:solidFill>
                <a:srgbClr val="343A65"/>
              </a:solidFill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8782606" y="3975552"/>
            <a:ext cx="8529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>
                <a:solidFill>
                  <a:srgbClr val="343A65"/>
                </a:solidFill>
              </a:rPr>
              <a:t>20%</a:t>
            </a:r>
            <a:endParaRPr lang="en-GB" sz="1400" b="1" dirty="0">
              <a:solidFill>
                <a:srgbClr val="343A65"/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9127322" y="3796305"/>
            <a:ext cx="8529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>
                <a:solidFill>
                  <a:srgbClr val="343A65"/>
                </a:solidFill>
              </a:rPr>
              <a:t>23%</a:t>
            </a:r>
            <a:endParaRPr lang="en-GB" sz="1400" b="1" dirty="0">
              <a:solidFill>
                <a:srgbClr val="343A65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9561273" y="3836030"/>
            <a:ext cx="8529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>
                <a:solidFill>
                  <a:srgbClr val="343A65"/>
                </a:solidFill>
              </a:rPr>
              <a:t>22%</a:t>
            </a:r>
            <a:endParaRPr lang="en-GB" sz="1400" b="1" dirty="0">
              <a:solidFill>
                <a:srgbClr val="343A65"/>
              </a:solidFill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9840243" y="3558660"/>
            <a:ext cx="8529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>
                <a:solidFill>
                  <a:srgbClr val="343A65"/>
                </a:solidFill>
              </a:rPr>
              <a:t>27%</a:t>
            </a:r>
            <a:endParaRPr lang="en-GB" sz="1400" b="1" dirty="0">
              <a:solidFill>
                <a:srgbClr val="343A65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10243097" y="4020234"/>
            <a:ext cx="8529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>
                <a:solidFill>
                  <a:srgbClr val="343A65"/>
                </a:solidFill>
              </a:rPr>
              <a:t>19%</a:t>
            </a:r>
            <a:endParaRPr lang="en-GB" sz="1400" b="1" dirty="0">
              <a:solidFill>
                <a:srgbClr val="343A65"/>
              </a:solidFill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10584060" y="3723371"/>
            <a:ext cx="8529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>
                <a:solidFill>
                  <a:srgbClr val="343A65"/>
                </a:solidFill>
              </a:rPr>
              <a:t>24%</a:t>
            </a:r>
            <a:endParaRPr lang="en-GB" sz="1400" b="1" dirty="0">
              <a:solidFill>
                <a:srgbClr val="343A65"/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10878528" y="3136943"/>
            <a:ext cx="8529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>
                <a:solidFill>
                  <a:srgbClr val="343A65"/>
                </a:solidFill>
              </a:rPr>
              <a:t>34%</a:t>
            </a:r>
            <a:endParaRPr lang="en-GB" sz="1400" b="1" dirty="0">
              <a:solidFill>
                <a:srgbClr val="343A65"/>
              </a:solidFill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11292560" y="3895904"/>
            <a:ext cx="8529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>
                <a:solidFill>
                  <a:srgbClr val="343A65"/>
                </a:solidFill>
              </a:rPr>
              <a:t>21%</a:t>
            </a:r>
            <a:endParaRPr lang="en-GB" sz="1400" b="1" dirty="0">
              <a:solidFill>
                <a:srgbClr val="343A65"/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5658805" y="5543528"/>
            <a:ext cx="4866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343A65"/>
                </a:solidFill>
              </a:rPr>
              <a:t>Total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6319947" y="5543528"/>
            <a:ext cx="5395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rgbClr val="343A65"/>
                </a:solidFill>
              </a:rPr>
              <a:t>Akkar</a:t>
            </a:r>
            <a:endParaRPr lang="en-US" sz="1200" dirty="0">
              <a:solidFill>
                <a:srgbClr val="343A65"/>
              </a:solidFill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6910081" y="5543528"/>
            <a:ext cx="7922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rgbClr val="343A65"/>
                </a:solidFill>
              </a:rPr>
              <a:t>Baalbek-</a:t>
            </a:r>
          </a:p>
          <a:p>
            <a:pPr algn="ctr"/>
            <a:r>
              <a:rPr lang="en-US" sz="1200" dirty="0">
                <a:solidFill>
                  <a:srgbClr val="343A65"/>
                </a:solidFill>
              </a:rPr>
              <a:t>El </a:t>
            </a:r>
            <a:r>
              <a:rPr lang="en-US" sz="1200" dirty="0" err="1">
                <a:solidFill>
                  <a:srgbClr val="343A65"/>
                </a:solidFill>
              </a:rPr>
              <a:t>Hermel</a:t>
            </a:r>
            <a:endParaRPr lang="en-US" sz="1200" dirty="0">
              <a:solidFill>
                <a:srgbClr val="343A65"/>
              </a:solidFill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7728308" y="5543528"/>
            <a:ext cx="5645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343A65"/>
                </a:solidFill>
              </a:rPr>
              <a:t>Beirut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8433744" y="5543528"/>
            <a:ext cx="5603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err="1">
                <a:solidFill>
                  <a:srgbClr val="343A65"/>
                </a:solidFill>
              </a:rPr>
              <a:t>Bekaa</a:t>
            </a:r>
            <a:endParaRPr lang="en-US" sz="1200" dirty="0">
              <a:solidFill>
                <a:srgbClr val="343A65"/>
              </a:solidFill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9003312" y="5543528"/>
            <a:ext cx="84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rgbClr val="343A65"/>
                </a:solidFill>
              </a:rPr>
              <a:t>El </a:t>
            </a:r>
            <a:r>
              <a:rPr lang="en-US" sz="1200" dirty="0" err="1">
                <a:solidFill>
                  <a:srgbClr val="343A65"/>
                </a:solidFill>
              </a:rPr>
              <a:t>Nabatieh</a:t>
            </a:r>
            <a:endParaRPr lang="en-US" sz="1200" dirty="0">
              <a:solidFill>
                <a:srgbClr val="343A65"/>
              </a:solidFill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9734884" y="5543528"/>
            <a:ext cx="7629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343A65"/>
                </a:solidFill>
              </a:rPr>
              <a:t>Mount Lebanon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10545892" y="5571015"/>
            <a:ext cx="5501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rgbClr val="343A65"/>
                </a:solidFill>
              </a:rPr>
              <a:t>North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11236901" y="5543528"/>
            <a:ext cx="5485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343A65"/>
                </a:solidFill>
              </a:rPr>
              <a:t>South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10425879" y="6177847"/>
            <a:ext cx="4988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343A65"/>
                </a:solidFill>
              </a:rPr>
              <a:t>2021</a:t>
            </a:r>
          </a:p>
        </p:txBody>
      </p:sp>
      <p:sp>
        <p:nvSpPr>
          <p:cNvPr id="79" name="Rectangle 78"/>
          <p:cNvSpPr/>
          <p:nvPr/>
        </p:nvSpPr>
        <p:spPr>
          <a:xfrm>
            <a:off x="10164546" y="6191099"/>
            <a:ext cx="261333" cy="261333"/>
          </a:xfrm>
          <a:prstGeom prst="rect">
            <a:avLst/>
          </a:prstGeom>
          <a:solidFill>
            <a:srgbClr val="6B8D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TextBox 79"/>
          <p:cNvSpPr txBox="1"/>
          <p:nvPr/>
        </p:nvSpPr>
        <p:spPr>
          <a:xfrm>
            <a:off x="11385801" y="6177847"/>
            <a:ext cx="4988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343A65"/>
                </a:solidFill>
              </a:rPr>
              <a:t>2022</a:t>
            </a:r>
          </a:p>
        </p:txBody>
      </p:sp>
      <p:sp>
        <p:nvSpPr>
          <p:cNvPr id="81" name="Rectangle 80"/>
          <p:cNvSpPr/>
          <p:nvPr/>
        </p:nvSpPr>
        <p:spPr>
          <a:xfrm>
            <a:off x="11124468" y="6191099"/>
            <a:ext cx="261333" cy="261333"/>
          </a:xfrm>
          <a:prstGeom prst="rect">
            <a:avLst/>
          </a:prstGeom>
          <a:solidFill>
            <a:srgbClr val="343A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5389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 flipV="1">
            <a:off x="500743" y="748206"/>
            <a:ext cx="2288952" cy="8316"/>
          </a:xfrm>
          <a:prstGeom prst="line">
            <a:avLst/>
          </a:prstGeom>
          <a:ln w="25400">
            <a:solidFill>
              <a:srgbClr val="6B8D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88237" y="827798"/>
            <a:ext cx="80499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pc="600" dirty="0">
                <a:solidFill>
                  <a:srgbClr val="6FC4BF"/>
                </a:solidFill>
              </a:rPr>
              <a:t>AAP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88237" y="286541"/>
            <a:ext cx="80499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pc="600" dirty="0">
                <a:solidFill>
                  <a:srgbClr val="6B8DC4"/>
                </a:solidFill>
              </a:rPr>
              <a:t>PROTECTION</a:t>
            </a:r>
            <a:endParaRPr lang="en-GB" sz="2400" b="1" spc="600" dirty="0">
              <a:solidFill>
                <a:srgbClr val="6B8DC4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2128" y="2208681"/>
            <a:ext cx="3149290" cy="3628081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4275C8A2-4AF3-45C0-AA7F-AD632FD8C0BD}"/>
              </a:ext>
            </a:extLst>
          </p:cNvPr>
          <p:cNvSpPr/>
          <p:nvPr/>
        </p:nvSpPr>
        <p:spPr>
          <a:xfrm>
            <a:off x="661361" y="1116287"/>
            <a:ext cx="539228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spc="600" dirty="0">
                <a:solidFill>
                  <a:srgbClr val="43476B"/>
                </a:solidFill>
              </a:rPr>
              <a:t>% OF HOUSEHOLDS WHO RECEIVED ANY HUMANITARIAN AID IN THE PAST 12 MONTHS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353257" y="2163711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343A65"/>
                </a:solidFill>
              </a:rPr>
              <a:t>49%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862923" y="2568446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343A65"/>
                </a:solidFill>
              </a:rPr>
              <a:t>61%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351479" y="2988171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343A65"/>
                </a:solidFill>
              </a:rPr>
              <a:t>71%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603462" y="3420790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343A65"/>
                </a:solidFill>
              </a:rPr>
              <a:t>54%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022848" y="3838055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343A65"/>
                </a:solidFill>
              </a:rPr>
              <a:t>41%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176989" y="4259444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343A65"/>
                </a:solidFill>
              </a:rPr>
              <a:t>45%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457563" y="4669409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343A65"/>
                </a:solidFill>
              </a:rPr>
              <a:t>51%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202537" y="5086277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343A65"/>
                </a:solidFill>
              </a:rPr>
              <a:t>46%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249093" y="5532717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43A65"/>
                </a:solidFill>
              </a:rPr>
              <a:t>24%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119749" y="2163711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343A65"/>
                </a:solidFill>
              </a:rPr>
              <a:t>62%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119749" y="2579626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343A65"/>
                </a:solidFill>
              </a:rPr>
              <a:t>81%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2119749" y="3004678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343A65"/>
                </a:solidFill>
              </a:rPr>
              <a:t>49%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119749" y="3420790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343A65"/>
                </a:solidFill>
              </a:rPr>
              <a:t>66%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119749" y="3838055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343A65"/>
                </a:solidFill>
              </a:rPr>
              <a:t>70%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119749" y="4250934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343A65"/>
                </a:solidFill>
              </a:rPr>
              <a:t>64%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2119749" y="4669409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343A65"/>
                </a:solidFill>
              </a:rPr>
              <a:t>53%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119749" y="5086277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343A65"/>
                </a:solidFill>
              </a:rPr>
              <a:t>67%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2119749" y="5495845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43A65"/>
                </a:solidFill>
              </a:rPr>
              <a:t>59%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805456" y="2195755"/>
            <a:ext cx="4866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>
                <a:solidFill>
                  <a:srgbClr val="343A65"/>
                </a:solidFill>
              </a:rPr>
              <a:t>Total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1737631" y="2581387"/>
            <a:ext cx="5395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 err="1">
                <a:solidFill>
                  <a:srgbClr val="343A65"/>
                </a:solidFill>
              </a:rPr>
              <a:t>Akkar</a:t>
            </a:r>
            <a:endParaRPr lang="en-US" sz="1200" dirty="0">
              <a:solidFill>
                <a:srgbClr val="343A65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661361" y="2988171"/>
            <a:ext cx="16157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rgbClr val="343A65"/>
                </a:solidFill>
              </a:rPr>
              <a:t>Baalbek-El </a:t>
            </a:r>
            <a:r>
              <a:rPr lang="en-US" sz="1200" dirty="0" err="1">
                <a:solidFill>
                  <a:srgbClr val="343A65"/>
                </a:solidFill>
              </a:rPr>
              <a:t>Hermel</a:t>
            </a:r>
            <a:endParaRPr lang="en-US" sz="1200" dirty="0">
              <a:solidFill>
                <a:srgbClr val="343A65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681674" y="3452530"/>
            <a:ext cx="5645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>
                <a:solidFill>
                  <a:srgbClr val="343A65"/>
                </a:solidFill>
              </a:rPr>
              <a:t>Beirut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1685906" y="3871328"/>
            <a:ext cx="5603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err="1">
                <a:solidFill>
                  <a:srgbClr val="343A65"/>
                </a:solidFill>
              </a:rPr>
              <a:t>Bekaa</a:t>
            </a:r>
            <a:endParaRPr lang="en-US" sz="1200">
              <a:solidFill>
                <a:srgbClr val="343A65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1398051" y="4276352"/>
            <a:ext cx="8997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>
                <a:solidFill>
                  <a:srgbClr val="343A65"/>
                </a:solidFill>
              </a:rPr>
              <a:t>El </a:t>
            </a:r>
            <a:r>
              <a:rPr lang="en-US" sz="1200" dirty="0" err="1">
                <a:solidFill>
                  <a:srgbClr val="343A65"/>
                </a:solidFill>
              </a:rPr>
              <a:t>Nabatieh</a:t>
            </a:r>
            <a:endParaRPr lang="en-US" sz="1200" dirty="0">
              <a:solidFill>
                <a:srgbClr val="343A65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1065929" y="4667802"/>
            <a:ext cx="11803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>
                <a:solidFill>
                  <a:srgbClr val="343A65"/>
                </a:solidFill>
              </a:rPr>
              <a:t>Mount Lebanon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1696101" y="5119712"/>
            <a:ext cx="5501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>
                <a:solidFill>
                  <a:srgbClr val="343A65"/>
                </a:solidFill>
              </a:rPr>
              <a:t>North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1720642" y="5550959"/>
            <a:ext cx="5485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>
                <a:solidFill>
                  <a:srgbClr val="343A65"/>
                </a:solidFill>
              </a:rPr>
              <a:t>South</a:t>
            </a:r>
          </a:p>
        </p:txBody>
      </p:sp>
      <p:grpSp>
        <p:nvGrpSpPr>
          <p:cNvPr id="50" name="Group 49"/>
          <p:cNvGrpSpPr/>
          <p:nvPr/>
        </p:nvGrpSpPr>
        <p:grpSpPr>
          <a:xfrm>
            <a:off x="1398051" y="5885106"/>
            <a:ext cx="4291808" cy="675225"/>
            <a:chOff x="5396424" y="6349107"/>
            <a:chExt cx="4291808" cy="675225"/>
          </a:xfrm>
        </p:grpSpPr>
        <p:sp>
          <p:nvSpPr>
            <p:cNvPr id="51" name="TextBox 50"/>
            <p:cNvSpPr txBox="1"/>
            <p:nvPr/>
          </p:nvSpPr>
          <p:spPr>
            <a:xfrm>
              <a:off x="5660142" y="6349107"/>
              <a:ext cx="402809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Households who reported receiving aid in the last 12 months</a:t>
              </a:r>
              <a:endParaRPr lang="en-US" sz="1200" dirty="0">
                <a:solidFill>
                  <a:srgbClr val="343A65"/>
                </a:solidFill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5641663" y="6747333"/>
              <a:ext cx="345838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Households that were satisfied with the received aid</a:t>
              </a:r>
              <a:endParaRPr lang="en-US" sz="1200" dirty="0">
                <a:solidFill>
                  <a:srgbClr val="343A65"/>
                </a:solidFill>
              </a:endParaRPr>
            </a:p>
          </p:txBody>
        </p:sp>
        <p:sp>
          <p:nvSpPr>
            <p:cNvPr id="53" name="Rectangle 52"/>
            <p:cNvSpPr/>
            <p:nvPr/>
          </p:nvSpPr>
          <p:spPr>
            <a:xfrm>
              <a:off x="5396424" y="6364773"/>
              <a:ext cx="261333" cy="261333"/>
            </a:xfrm>
            <a:prstGeom prst="rect">
              <a:avLst/>
            </a:prstGeom>
            <a:solidFill>
              <a:srgbClr val="69C3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5396424" y="6747333"/>
              <a:ext cx="261333" cy="261333"/>
            </a:xfrm>
            <a:prstGeom prst="rect">
              <a:avLst/>
            </a:prstGeom>
            <a:solidFill>
              <a:srgbClr val="B9D6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5145" y="2348377"/>
            <a:ext cx="3232436" cy="2337437"/>
          </a:xfrm>
          <a:prstGeom prst="rect">
            <a:avLst/>
          </a:prstGeom>
        </p:spPr>
      </p:pic>
      <p:sp>
        <p:nvSpPr>
          <p:cNvPr id="55" name="Rectangle 54">
            <a:extLst>
              <a:ext uri="{FF2B5EF4-FFF2-40B4-BE49-F238E27FC236}">
                <a16:creationId xmlns:a16="http://schemas.microsoft.com/office/drawing/2014/main" id="{4275C8A2-4AF3-45C0-AA7F-AD632FD8C0BD}"/>
              </a:ext>
            </a:extLst>
          </p:cNvPr>
          <p:cNvSpPr/>
          <p:nvPr/>
        </p:nvSpPr>
        <p:spPr>
          <a:xfrm>
            <a:off x="6582475" y="1138292"/>
            <a:ext cx="539228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spc="600" dirty="0">
                <a:solidFill>
                  <a:srgbClr val="43476B"/>
                </a:solidFill>
              </a:rPr>
              <a:t>REASONS FOR NOT BEING SATISFIED WITH AID RECEIVED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11076845" y="2331586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343A65"/>
                </a:solidFill>
              </a:rPr>
              <a:t>80%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9967573" y="2719886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343A65"/>
                </a:solidFill>
              </a:rPr>
              <a:t>52%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7920155" y="3126670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343A65"/>
                </a:solidFill>
              </a:rPr>
              <a:t>3%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7920155" y="3525811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343A65"/>
                </a:solidFill>
              </a:rPr>
              <a:t>3%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7832658" y="3909536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343A65"/>
                </a:solidFill>
              </a:rPr>
              <a:t>2%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7832658" y="4368685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343A65"/>
                </a:solidFill>
              </a:rPr>
              <a:t>2%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6204425" y="2258221"/>
            <a:ext cx="16282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>
                <a:solidFill>
                  <a:srgbClr val="343A65"/>
                </a:solidFill>
              </a:rPr>
              <a:t>Not adequate to the needs of the HH</a:t>
            </a:r>
            <a:endParaRPr lang="en-US" sz="1200" dirty="0">
              <a:solidFill>
                <a:srgbClr val="343A65"/>
              </a:solidFill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6204425" y="2694051"/>
            <a:ext cx="16282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>
                <a:solidFill>
                  <a:srgbClr val="343A65"/>
                </a:solidFill>
              </a:rPr>
              <a:t>Quantity not good</a:t>
            </a:r>
            <a:endParaRPr lang="en-US" sz="1200" dirty="0">
              <a:solidFill>
                <a:srgbClr val="343A65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6204425" y="3112147"/>
            <a:ext cx="16282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rgbClr val="343A65"/>
                </a:solidFill>
              </a:rPr>
              <a:t>Quality not good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6204425" y="3486841"/>
            <a:ext cx="16282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>
                <a:solidFill>
                  <a:srgbClr val="343A65"/>
                </a:solidFill>
              </a:rPr>
              <a:t>Did not receive in a timely manner</a:t>
            </a:r>
            <a:endParaRPr lang="en-US" sz="1200" dirty="0">
              <a:solidFill>
                <a:srgbClr val="343A65"/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6204425" y="3934231"/>
            <a:ext cx="16282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rgbClr val="343A65"/>
                </a:solidFill>
              </a:rPr>
              <a:t>Other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6204425" y="4264593"/>
            <a:ext cx="16282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>
                <a:solidFill>
                  <a:srgbClr val="343A65"/>
                </a:solidFill>
              </a:rPr>
              <a:t>Unable to share feedback of complaint</a:t>
            </a:r>
            <a:endParaRPr lang="en-US" sz="1200" dirty="0">
              <a:solidFill>
                <a:srgbClr val="343A65"/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7832658" y="4760135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43A65"/>
                </a:solidFill>
              </a:rPr>
              <a:t>0%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6204425" y="4760616"/>
            <a:ext cx="16282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>
                <a:solidFill>
                  <a:srgbClr val="343A65"/>
                </a:solidFill>
              </a:rPr>
              <a:t>Not safe to access</a:t>
            </a:r>
            <a:endParaRPr lang="en-US" sz="1200" dirty="0">
              <a:solidFill>
                <a:srgbClr val="343A6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73142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 flipV="1">
            <a:off x="500743" y="748206"/>
            <a:ext cx="2288952" cy="8316"/>
          </a:xfrm>
          <a:prstGeom prst="line">
            <a:avLst/>
          </a:prstGeom>
          <a:ln w="25400">
            <a:solidFill>
              <a:srgbClr val="6B8D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88237" y="827798"/>
            <a:ext cx="80499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pc="600" dirty="0">
                <a:solidFill>
                  <a:srgbClr val="6FC4BF"/>
                </a:solidFill>
              </a:rPr>
              <a:t>AAP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88237" y="286541"/>
            <a:ext cx="80499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pc="600" dirty="0">
                <a:solidFill>
                  <a:srgbClr val="6B8DC4"/>
                </a:solidFill>
              </a:rPr>
              <a:t>PROTECTION</a:t>
            </a:r>
            <a:endParaRPr lang="en-GB" sz="2400" b="1" spc="600" dirty="0">
              <a:solidFill>
                <a:srgbClr val="6B8DC4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275C8A2-4AF3-45C0-AA7F-AD632FD8C0BD}"/>
              </a:ext>
            </a:extLst>
          </p:cNvPr>
          <p:cNvSpPr/>
          <p:nvPr/>
        </p:nvSpPr>
        <p:spPr>
          <a:xfrm>
            <a:off x="1950514" y="1360739"/>
            <a:ext cx="88124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spc="600" dirty="0">
                <a:solidFill>
                  <a:srgbClr val="43476B"/>
                </a:solidFill>
              </a:rPr>
              <a:t>% OF HOUSEHOLDS THAT REPORTED THAT THE AGENCY EXPLAINED HOW TO PROVIDE FEEDBACK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8600" y="2619603"/>
            <a:ext cx="5799062" cy="3048313"/>
          </a:xfrm>
          <a:prstGeom prst="rect">
            <a:avLst/>
          </a:prstGeom>
        </p:spPr>
      </p:pic>
      <p:sp>
        <p:nvSpPr>
          <p:cNvPr id="65" name="TextBox 64"/>
          <p:cNvSpPr txBox="1"/>
          <p:nvPr/>
        </p:nvSpPr>
        <p:spPr>
          <a:xfrm>
            <a:off x="3474932" y="5732769"/>
            <a:ext cx="4866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343A65"/>
                </a:solidFill>
              </a:rPr>
              <a:t>Total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4120576" y="5732769"/>
            <a:ext cx="5395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rgbClr val="343A65"/>
                </a:solidFill>
              </a:rPr>
              <a:t>Akkar</a:t>
            </a:r>
            <a:endParaRPr lang="en-US" sz="1200" dirty="0">
              <a:solidFill>
                <a:srgbClr val="343A65"/>
              </a:solidFill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4633287" y="5732769"/>
            <a:ext cx="7922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rgbClr val="343A65"/>
                </a:solidFill>
              </a:rPr>
              <a:t>Baalbek-</a:t>
            </a:r>
          </a:p>
          <a:p>
            <a:pPr algn="ctr"/>
            <a:r>
              <a:rPr lang="en-US" sz="1200" dirty="0">
                <a:solidFill>
                  <a:srgbClr val="343A65"/>
                </a:solidFill>
              </a:rPr>
              <a:t>El </a:t>
            </a:r>
            <a:r>
              <a:rPr lang="en-US" sz="1200" dirty="0" err="1">
                <a:solidFill>
                  <a:srgbClr val="343A65"/>
                </a:solidFill>
              </a:rPr>
              <a:t>Hermel</a:t>
            </a:r>
            <a:endParaRPr lang="en-US" sz="1200" dirty="0">
              <a:solidFill>
                <a:srgbClr val="343A65"/>
              </a:solidFill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5389507" y="5732769"/>
            <a:ext cx="5645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343A65"/>
                </a:solidFill>
              </a:rPr>
              <a:t>Beirut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6015579" y="5732769"/>
            <a:ext cx="5603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err="1">
                <a:solidFill>
                  <a:srgbClr val="343A65"/>
                </a:solidFill>
              </a:rPr>
              <a:t>Bekaa</a:t>
            </a:r>
            <a:endParaRPr lang="en-US" sz="1200" dirty="0">
              <a:solidFill>
                <a:srgbClr val="343A65"/>
              </a:solidFill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6537396" y="5732769"/>
            <a:ext cx="84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rgbClr val="343A65"/>
                </a:solidFill>
              </a:rPr>
              <a:t>El </a:t>
            </a:r>
            <a:r>
              <a:rPr lang="en-US" sz="1200" dirty="0" err="1">
                <a:solidFill>
                  <a:srgbClr val="343A65"/>
                </a:solidFill>
              </a:rPr>
              <a:t>Nabatieh</a:t>
            </a:r>
            <a:endParaRPr lang="en-US" sz="1200" dirty="0">
              <a:solidFill>
                <a:srgbClr val="343A65"/>
              </a:solidFill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7197565" y="5732769"/>
            <a:ext cx="7629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343A65"/>
                </a:solidFill>
              </a:rPr>
              <a:t>Mount Lebanon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8003647" y="5760256"/>
            <a:ext cx="5501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rgbClr val="343A65"/>
                </a:solidFill>
              </a:rPr>
              <a:t>North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8619114" y="5732769"/>
            <a:ext cx="5485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343A65"/>
                </a:solidFill>
              </a:rPr>
              <a:t>South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3252640" y="2527263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343A65"/>
                </a:solidFill>
              </a:rPr>
              <a:t>86%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3852107" y="2527263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343A65"/>
                </a:solidFill>
              </a:rPr>
              <a:t>86%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4518707" y="2997626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343A65"/>
                </a:solidFill>
              </a:rPr>
              <a:t>71%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5162633" y="2368420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343A65"/>
                </a:solidFill>
              </a:rPr>
              <a:t>90%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5869279" y="2250271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343A65"/>
                </a:solidFill>
              </a:rPr>
              <a:t>94%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6501023" y="2977826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343A65"/>
                </a:solidFill>
              </a:rPr>
              <a:t>72%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7107589" y="2408403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343A65"/>
                </a:solidFill>
              </a:rPr>
              <a:t>89%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7766168" y="2408403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343A65"/>
                </a:solidFill>
              </a:rPr>
              <a:t>89%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8491806" y="2628294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43A65"/>
                </a:solidFill>
              </a:rPr>
              <a:t>82%</a:t>
            </a:r>
            <a:endParaRPr lang="en-GB" b="1" dirty="0">
              <a:solidFill>
                <a:srgbClr val="343A6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37215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932" y="2855901"/>
            <a:ext cx="5692730" cy="2811078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 flipV="1">
            <a:off x="500743" y="748206"/>
            <a:ext cx="2288952" cy="8316"/>
          </a:xfrm>
          <a:prstGeom prst="line">
            <a:avLst/>
          </a:prstGeom>
          <a:ln w="25400">
            <a:solidFill>
              <a:srgbClr val="6B8D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88237" y="827798"/>
            <a:ext cx="80499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pc="600" dirty="0">
                <a:solidFill>
                  <a:srgbClr val="6FC4BF"/>
                </a:solidFill>
              </a:rPr>
              <a:t>AAP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88237" y="286541"/>
            <a:ext cx="80499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pc="600" dirty="0">
                <a:solidFill>
                  <a:srgbClr val="6B8DC4"/>
                </a:solidFill>
              </a:rPr>
              <a:t>PROTECTION</a:t>
            </a:r>
            <a:endParaRPr lang="en-GB" sz="2400" b="1" spc="600" dirty="0">
              <a:solidFill>
                <a:srgbClr val="6B8DC4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275C8A2-4AF3-45C0-AA7F-AD632FD8C0BD}"/>
              </a:ext>
            </a:extLst>
          </p:cNvPr>
          <p:cNvSpPr/>
          <p:nvPr/>
        </p:nvSpPr>
        <p:spPr>
          <a:xfrm>
            <a:off x="258892" y="1540103"/>
            <a:ext cx="639900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spc="600" dirty="0">
                <a:solidFill>
                  <a:srgbClr val="43476B"/>
                </a:solidFill>
              </a:rPr>
              <a:t>% OF HOUSEHOLDS SATISFIED WITH THE WAY AID WORKER GENERALLY BEHAVE IN THEIR AREA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395932" y="5732769"/>
            <a:ext cx="4866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343A65"/>
                </a:solidFill>
              </a:rPr>
              <a:t>Total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1041576" y="5732769"/>
            <a:ext cx="5395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rgbClr val="343A65"/>
                </a:solidFill>
              </a:rPr>
              <a:t>Akkar</a:t>
            </a:r>
            <a:endParaRPr lang="en-US" sz="1200" dirty="0">
              <a:solidFill>
                <a:srgbClr val="343A65"/>
              </a:solidFill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1554287" y="5732769"/>
            <a:ext cx="7922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rgbClr val="343A65"/>
                </a:solidFill>
              </a:rPr>
              <a:t>Baalbek-</a:t>
            </a:r>
          </a:p>
          <a:p>
            <a:pPr algn="ctr"/>
            <a:r>
              <a:rPr lang="en-US" sz="1200" dirty="0">
                <a:solidFill>
                  <a:srgbClr val="343A65"/>
                </a:solidFill>
              </a:rPr>
              <a:t>El </a:t>
            </a:r>
            <a:r>
              <a:rPr lang="en-US" sz="1200" dirty="0" err="1">
                <a:solidFill>
                  <a:srgbClr val="343A65"/>
                </a:solidFill>
              </a:rPr>
              <a:t>Hermel</a:t>
            </a:r>
            <a:endParaRPr lang="en-US" sz="1200" dirty="0">
              <a:solidFill>
                <a:srgbClr val="343A65"/>
              </a:solidFill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2310507" y="5732769"/>
            <a:ext cx="5645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343A65"/>
                </a:solidFill>
              </a:rPr>
              <a:t>Beirut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2936579" y="5732769"/>
            <a:ext cx="5603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err="1">
                <a:solidFill>
                  <a:srgbClr val="343A65"/>
                </a:solidFill>
              </a:rPr>
              <a:t>Bekaa</a:t>
            </a:r>
            <a:endParaRPr lang="en-US" sz="1200" dirty="0">
              <a:solidFill>
                <a:srgbClr val="343A65"/>
              </a:solidFill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3458396" y="5732769"/>
            <a:ext cx="84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rgbClr val="343A65"/>
                </a:solidFill>
              </a:rPr>
              <a:t>El </a:t>
            </a:r>
            <a:r>
              <a:rPr lang="en-US" sz="1200" dirty="0" err="1">
                <a:solidFill>
                  <a:srgbClr val="343A65"/>
                </a:solidFill>
              </a:rPr>
              <a:t>Nabatieh</a:t>
            </a:r>
            <a:endParaRPr lang="en-US" sz="1200" dirty="0">
              <a:solidFill>
                <a:srgbClr val="343A65"/>
              </a:solidFill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4118565" y="5732769"/>
            <a:ext cx="7629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343A65"/>
                </a:solidFill>
              </a:rPr>
              <a:t>Mount Lebanon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4924647" y="5760256"/>
            <a:ext cx="5501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rgbClr val="343A65"/>
                </a:solidFill>
              </a:rPr>
              <a:t>North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5540114" y="5732769"/>
            <a:ext cx="5485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343A65"/>
                </a:solidFill>
              </a:rPr>
              <a:t>South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287596" y="2782110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343A65"/>
                </a:solidFill>
              </a:rPr>
              <a:t>87%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919783" y="2555925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43A65"/>
                </a:solidFill>
              </a:rPr>
              <a:t>95%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1519140" y="2486569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43A65"/>
                </a:solidFill>
              </a:rPr>
              <a:t>98%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2206258" y="2926564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43A65"/>
                </a:solidFill>
              </a:rPr>
              <a:t>83%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2838445" y="2717398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43A65"/>
                </a:solidFill>
              </a:rPr>
              <a:t>90%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3475313" y="3006647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43A65"/>
                </a:solidFill>
              </a:rPr>
              <a:t>80%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4106351" y="3053286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43A65"/>
                </a:solidFill>
              </a:rPr>
              <a:t>78%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4757107" y="2532732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343A65"/>
                </a:solidFill>
              </a:rPr>
              <a:t>96%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403045" y="3311743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43A65"/>
                </a:solidFill>
              </a:rPr>
              <a:t>69%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275C8A2-4AF3-45C0-AA7F-AD632FD8C0BD}"/>
              </a:ext>
            </a:extLst>
          </p:cNvPr>
          <p:cNvSpPr/>
          <p:nvPr/>
        </p:nvSpPr>
        <p:spPr>
          <a:xfrm>
            <a:off x="7120327" y="1547917"/>
            <a:ext cx="461697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spc="600">
                <a:solidFill>
                  <a:srgbClr val="43476B"/>
                </a:solidFill>
              </a:rPr>
              <a:t>MAIN REASONS </a:t>
            </a:r>
            <a:r>
              <a:rPr lang="en-US" b="1" spc="600" dirty="0">
                <a:solidFill>
                  <a:srgbClr val="43476B"/>
                </a:solidFill>
              </a:rPr>
              <a:t>FOR NOT BEING SATISFIED WITH THE WAY AIDWORKERS BEHAVE 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b="32880"/>
          <a:stretch/>
        </p:blipFill>
        <p:spPr>
          <a:xfrm>
            <a:off x="8634035" y="2842941"/>
            <a:ext cx="2666072" cy="2478568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11190864" y="2832708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343A65"/>
                </a:solidFill>
              </a:rPr>
              <a:t>50%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9791014" y="3609151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43A65"/>
                </a:solidFill>
              </a:rPr>
              <a:t>24%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9791014" y="4080372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343A65"/>
                </a:solidFill>
              </a:rPr>
              <a:t>24%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8938068" y="4841805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43A65"/>
                </a:solidFill>
              </a:rPr>
              <a:t>9%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6578416" y="2810529"/>
            <a:ext cx="19656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When we give them feedback or make complaints, nothing changes</a:t>
            </a:r>
            <a:endParaRPr lang="en-US" sz="1200" dirty="0">
              <a:solidFill>
                <a:srgbClr val="343A65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203562" y="3421210"/>
            <a:ext cx="2377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They do not provide enough information about registration, eligibility, or distributions</a:t>
            </a:r>
            <a:endParaRPr lang="en-US" sz="1200" dirty="0">
              <a:solidFill>
                <a:srgbClr val="343A65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6620445" y="4083419"/>
            <a:ext cx="19236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/>
              <a:t>They do not listen to anyone in our community</a:t>
            </a:r>
            <a:endParaRPr lang="en-US" sz="1200" dirty="0">
              <a:solidFill>
                <a:srgbClr val="343A65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620445" y="4692372"/>
            <a:ext cx="19236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They do not speak to anyone in our community</a:t>
            </a:r>
            <a:endParaRPr lang="en-US" sz="1200" dirty="0">
              <a:solidFill>
                <a:srgbClr val="343A6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00995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1985" y="2378652"/>
            <a:ext cx="9437298" cy="2562240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 flipV="1">
            <a:off x="500743" y="748206"/>
            <a:ext cx="2288952" cy="8316"/>
          </a:xfrm>
          <a:prstGeom prst="line">
            <a:avLst/>
          </a:prstGeom>
          <a:ln w="25400">
            <a:solidFill>
              <a:srgbClr val="6B8D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88237" y="827798"/>
            <a:ext cx="80499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pc="600" dirty="0">
                <a:solidFill>
                  <a:srgbClr val="6FC4BF"/>
                </a:solidFill>
              </a:rPr>
              <a:t>AAP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88237" y="286541"/>
            <a:ext cx="80499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pc="600" dirty="0">
                <a:solidFill>
                  <a:srgbClr val="6B8DC4"/>
                </a:solidFill>
              </a:rPr>
              <a:t>PROTECTION</a:t>
            </a:r>
            <a:endParaRPr lang="en-GB" sz="2400" b="1" spc="600" dirty="0">
              <a:solidFill>
                <a:srgbClr val="6B8DC4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275C8A2-4AF3-45C0-AA7F-AD632FD8C0BD}"/>
              </a:ext>
            </a:extLst>
          </p:cNvPr>
          <p:cNvSpPr/>
          <p:nvPr/>
        </p:nvSpPr>
        <p:spPr>
          <a:xfrm>
            <a:off x="1932285" y="1540103"/>
            <a:ext cx="828520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spc="600" dirty="0">
                <a:solidFill>
                  <a:srgbClr val="43476B"/>
                </a:solidFill>
              </a:rPr>
              <a:t>MAIN PRIORITY NEEDS OF THE HOUSEHOLD</a:t>
            </a:r>
          </a:p>
        </p:txBody>
      </p:sp>
      <p:sp>
        <p:nvSpPr>
          <p:cNvPr id="65" name="TextBox 64"/>
          <p:cNvSpPr txBox="1"/>
          <p:nvPr/>
        </p:nvSpPr>
        <p:spPr>
          <a:xfrm flipH="1">
            <a:off x="1491544" y="5088192"/>
            <a:ext cx="5787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rgbClr val="343A65"/>
                </a:solidFill>
              </a:rPr>
              <a:t>Food</a:t>
            </a:r>
            <a:endParaRPr lang="en-US" sz="1200" dirty="0">
              <a:solidFill>
                <a:srgbClr val="343A65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407165" y="1975409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343A65"/>
                </a:solidFill>
              </a:rPr>
              <a:t>87%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313308" y="5088192"/>
            <a:ext cx="6912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rgbClr val="343A65"/>
                </a:solidFill>
              </a:rPr>
              <a:t>Housing</a:t>
            </a:r>
            <a:endParaRPr lang="en-US" sz="1200" dirty="0">
              <a:solidFill>
                <a:srgbClr val="343A65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3226465" y="5088192"/>
            <a:ext cx="6053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rgbClr val="343A65"/>
                </a:solidFill>
              </a:rPr>
              <a:t>Health care</a:t>
            </a:r>
            <a:endParaRPr lang="en-US" sz="1200" dirty="0">
              <a:solidFill>
                <a:srgbClr val="343A65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3908010" y="5088192"/>
            <a:ext cx="8602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rgbClr val="343A65"/>
                </a:solidFill>
              </a:rPr>
              <a:t>Debt repayment</a:t>
            </a:r>
            <a:endParaRPr lang="en-US" sz="1200" dirty="0">
              <a:solidFill>
                <a:srgbClr val="343A65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4761093" y="5088192"/>
            <a:ext cx="10462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343A65"/>
                </a:solidFill>
              </a:rPr>
              <a:t>Employment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2239080" y="2410715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43A65"/>
                </a:solidFill>
              </a:rPr>
              <a:t>73%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3151839" y="2504436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343A65"/>
                </a:solidFill>
              </a:rPr>
              <a:t>71%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4004785" y="3842004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343A65"/>
                </a:solidFill>
              </a:rPr>
              <a:t>25%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4857731" y="4176830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43A65"/>
                </a:solidFill>
              </a:rPr>
              <a:t>13%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636678" y="5088192"/>
            <a:ext cx="10462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343A65"/>
                </a:solidFill>
              </a:rPr>
              <a:t>Education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724161" y="4344243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43A65"/>
                </a:solidFill>
              </a:rPr>
              <a:t>9%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505126" y="5088192"/>
            <a:ext cx="10462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343A65"/>
                </a:solidFill>
              </a:rPr>
              <a:t>Hygiene</a:t>
            </a:r>
          </a:p>
          <a:p>
            <a:pPr algn="ctr"/>
            <a:r>
              <a:rPr lang="en-US" sz="1200" dirty="0">
                <a:solidFill>
                  <a:srgbClr val="343A65"/>
                </a:solidFill>
              </a:rPr>
              <a:t>items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601764" y="4460544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343A65"/>
                </a:solidFill>
              </a:rPr>
              <a:t>4%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412647" y="4550243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343A65"/>
                </a:solidFill>
              </a:rPr>
              <a:t>2%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275289" y="4550243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343A65"/>
                </a:solidFill>
              </a:rPr>
              <a:t>2%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9172436" y="4584749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343A65"/>
                </a:solidFill>
              </a:rPr>
              <a:t>1%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0016337" y="4584749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343A65"/>
                </a:solidFill>
              </a:rPr>
              <a:t>1%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357495" y="5088192"/>
            <a:ext cx="10462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rgbClr val="343A65"/>
                </a:solidFill>
              </a:rPr>
              <a:t>Water</a:t>
            </a:r>
            <a:endParaRPr lang="en-US" sz="1200" dirty="0">
              <a:solidFill>
                <a:srgbClr val="343A65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8242022" y="5088192"/>
            <a:ext cx="10462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343A65"/>
                </a:solidFill>
              </a:rPr>
              <a:t>Electricity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9078312" y="5088192"/>
            <a:ext cx="10462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343A65"/>
                </a:solidFill>
              </a:rPr>
              <a:t>Psychosocial</a:t>
            </a:r>
          </a:p>
          <a:p>
            <a:pPr algn="ctr"/>
            <a:r>
              <a:rPr lang="en-US" sz="1200" dirty="0">
                <a:solidFill>
                  <a:srgbClr val="343A65"/>
                </a:solidFill>
              </a:rPr>
              <a:t>support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9919699" y="5088192"/>
            <a:ext cx="10462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343A65"/>
                </a:solidFill>
              </a:rPr>
              <a:t>Other</a:t>
            </a:r>
          </a:p>
        </p:txBody>
      </p:sp>
    </p:spTree>
    <p:extLst>
      <p:ext uri="{BB962C8B-B14F-4D97-AF65-F5344CB8AC3E}">
        <p14:creationId xmlns:p14="http://schemas.microsoft.com/office/powerpoint/2010/main" val="7904924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1407" y="3345503"/>
            <a:ext cx="5646620" cy="270118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115" y="3256148"/>
            <a:ext cx="5660094" cy="2811078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 flipV="1">
            <a:off x="500743" y="748206"/>
            <a:ext cx="2288952" cy="8316"/>
          </a:xfrm>
          <a:prstGeom prst="line">
            <a:avLst/>
          </a:prstGeom>
          <a:ln w="25400">
            <a:solidFill>
              <a:srgbClr val="6B8D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88237" y="827798"/>
            <a:ext cx="80499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pc="600" dirty="0">
                <a:solidFill>
                  <a:srgbClr val="6FC4BF"/>
                </a:solidFill>
              </a:rPr>
              <a:t>AAP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88237" y="286541"/>
            <a:ext cx="80499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pc="600" dirty="0">
                <a:solidFill>
                  <a:srgbClr val="6B8DC4"/>
                </a:solidFill>
              </a:rPr>
              <a:t>PROTECTION</a:t>
            </a:r>
            <a:endParaRPr lang="en-GB" sz="2400" b="1" spc="600" dirty="0">
              <a:solidFill>
                <a:srgbClr val="6B8DC4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275C8A2-4AF3-45C0-AA7F-AD632FD8C0BD}"/>
              </a:ext>
            </a:extLst>
          </p:cNvPr>
          <p:cNvSpPr/>
          <p:nvPr/>
        </p:nvSpPr>
        <p:spPr>
          <a:xfrm>
            <a:off x="18685" y="1538350"/>
            <a:ext cx="627564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spc="600" dirty="0">
                <a:solidFill>
                  <a:srgbClr val="43476B"/>
                </a:solidFill>
              </a:rPr>
              <a:t>% OF HOUSEHOLDS THAT KNOW HOW TO FILE A COMPLAINT AGAINST A STAFF OR FEEDBACK ON A HUMANITARIAN PROGRAM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48479" y="6133016"/>
            <a:ext cx="4866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343A65"/>
                </a:solidFill>
              </a:rPr>
              <a:t>Total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94123" y="6133016"/>
            <a:ext cx="5395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rgbClr val="343A65"/>
                </a:solidFill>
              </a:rPr>
              <a:t>Akkar</a:t>
            </a:r>
            <a:endParaRPr lang="en-US" sz="1200" dirty="0">
              <a:solidFill>
                <a:srgbClr val="343A65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406834" y="6133016"/>
            <a:ext cx="7922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rgbClr val="343A65"/>
                </a:solidFill>
              </a:rPr>
              <a:t>Baalbek-</a:t>
            </a:r>
          </a:p>
          <a:p>
            <a:pPr algn="ctr"/>
            <a:r>
              <a:rPr lang="en-US" sz="1200" dirty="0">
                <a:solidFill>
                  <a:srgbClr val="343A65"/>
                </a:solidFill>
              </a:rPr>
              <a:t>El </a:t>
            </a:r>
            <a:r>
              <a:rPr lang="en-US" sz="1200" dirty="0" err="1">
                <a:solidFill>
                  <a:srgbClr val="343A65"/>
                </a:solidFill>
              </a:rPr>
              <a:t>Hermel</a:t>
            </a:r>
            <a:endParaRPr lang="en-US" sz="1200" dirty="0">
              <a:solidFill>
                <a:srgbClr val="343A65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163054" y="6133016"/>
            <a:ext cx="5645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343A65"/>
                </a:solidFill>
              </a:rPr>
              <a:t>Beirut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789126" y="6133016"/>
            <a:ext cx="5603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err="1">
                <a:solidFill>
                  <a:srgbClr val="343A65"/>
                </a:solidFill>
              </a:rPr>
              <a:t>Bekaa</a:t>
            </a:r>
            <a:endParaRPr lang="en-US" sz="1200" dirty="0">
              <a:solidFill>
                <a:srgbClr val="343A65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310943" y="6133016"/>
            <a:ext cx="84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rgbClr val="343A65"/>
                </a:solidFill>
              </a:rPr>
              <a:t>El </a:t>
            </a:r>
            <a:r>
              <a:rPr lang="en-US" sz="1200" dirty="0" err="1">
                <a:solidFill>
                  <a:srgbClr val="343A65"/>
                </a:solidFill>
              </a:rPr>
              <a:t>Nabatieh</a:t>
            </a:r>
            <a:endParaRPr lang="en-US" sz="1200" dirty="0">
              <a:solidFill>
                <a:srgbClr val="343A65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971112" y="6133016"/>
            <a:ext cx="7629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343A65"/>
                </a:solidFill>
              </a:rPr>
              <a:t>Mount Lebanon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777194" y="6160503"/>
            <a:ext cx="5501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rgbClr val="343A65"/>
                </a:solidFill>
              </a:rPr>
              <a:t>North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392661" y="6133016"/>
            <a:ext cx="5485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343A65"/>
                </a:solidFill>
              </a:rPr>
              <a:t>South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40143" y="3182357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343A65"/>
                </a:solidFill>
              </a:rPr>
              <a:t>74%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748325" y="2888757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343A65"/>
                </a:solidFill>
              </a:rPr>
              <a:t>82%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402144" y="2934516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343A65"/>
                </a:solidFill>
              </a:rPr>
              <a:t>81%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2018870" y="2899495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343A65"/>
                </a:solidFill>
              </a:rPr>
              <a:t>82%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684689" y="3213139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343A65"/>
                </a:solidFill>
              </a:rPr>
              <a:t>73%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310943" y="3551689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343A65"/>
                </a:solidFill>
              </a:rPr>
              <a:t>63%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961610" y="3117828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343A65"/>
                </a:solidFill>
              </a:rPr>
              <a:t>76%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4587671" y="3385602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343A65"/>
                </a:solidFill>
              </a:rPr>
              <a:t>68%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5229235" y="3345503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43A65"/>
                </a:solidFill>
              </a:rPr>
              <a:t>69%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275C8A2-4AF3-45C0-AA7F-AD632FD8C0BD}"/>
              </a:ext>
            </a:extLst>
          </p:cNvPr>
          <p:cNvSpPr/>
          <p:nvPr/>
        </p:nvSpPr>
        <p:spPr>
          <a:xfrm>
            <a:off x="6425947" y="1539023"/>
            <a:ext cx="548208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spc="600" dirty="0">
                <a:solidFill>
                  <a:srgbClr val="43476B"/>
                </a:solidFill>
              </a:rPr>
              <a:t>% OF HOUSEHOLDS THAT HAVE USED A COMPLAINT MECHANISM IN PAST 6 MONTHS.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6261696" y="6133016"/>
            <a:ext cx="4866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343A65"/>
                </a:solidFill>
              </a:rPr>
              <a:t>Total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6907340" y="6133016"/>
            <a:ext cx="5395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rgbClr val="343A65"/>
                </a:solidFill>
              </a:rPr>
              <a:t>Akkar</a:t>
            </a:r>
            <a:endParaRPr lang="en-US" sz="1200" dirty="0">
              <a:solidFill>
                <a:srgbClr val="343A65"/>
              </a:solidFill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7420051" y="6133016"/>
            <a:ext cx="7922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rgbClr val="343A65"/>
                </a:solidFill>
              </a:rPr>
              <a:t>Baalbek-</a:t>
            </a:r>
          </a:p>
          <a:p>
            <a:pPr algn="ctr"/>
            <a:r>
              <a:rPr lang="en-US" sz="1200" dirty="0">
                <a:solidFill>
                  <a:srgbClr val="343A65"/>
                </a:solidFill>
              </a:rPr>
              <a:t>El </a:t>
            </a:r>
            <a:r>
              <a:rPr lang="en-US" sz="1200" dirty="0" err="1">
                <a:solidFill>
                  <a:srgbClr val="343A65"/>
                </a:solidFill>
              </a:rPr>
              <a:t>Hermel</a:t>
            </a:r>
            <a:endParaRPr lang="en-US" sz="1200" dirty="0">
              <a:solidFill>
                <a:srgbClr val="343A65"/>
              </a:solidFill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8176271" y="6133016"/>
            <a:ext cx="5645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343A65"/>
                </a:solidFill>
              </a:rPr>
              <a:t>Beirut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8802343" y="6133016"/>
            <a:ext cx="5603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err="1">
                <a:solidFill>
                  <a:srgbClr val="343A65"/>
                </a:solidFill>
              </a:rPr>
              <a:t>Bekaa</a:t>
            </a:r>
            <a:endParaRPr lang="en-US" sz="1200" dirty="0">
              <a:solidFill>
                <a:srgbClr val="343A65"/>
              </a:solidFill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9324160" y="6133016"/>
            <a:ext cx="84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rgbClr val="343A65"/>
                </a:solidFill>
              </a:rPr>
              <a:t>El </a:t>
            </a:r>
            <a:r>
              <a:rPr lang="en-US" sz="1200" dirty="0" err="1">
                <a:solidFill>
                  <a:srgbClr val="343A65"/>
                </a:solidFill>
              </a:rPr>
              <a:t>Nabatieh</a:t>
            </a:r>
            <a:endParaRPr lang="en-US" sz="1200" dirty="0">
              <a:solidFill>
                <a:srgbClr val="343A65"/>
              </a:solidFill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9984329" y="6133016"/>
            <a:ext cx="7629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343A65"/>
                </a:solidFill>
              </a:rPr>
              <a:t>Mount Lebanon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10790411" y="6160503"/>
            <a:ext cx="5501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rgbClr val="343A65"/>
                </a:solidFill>
              </a:rPr>
              <a:t>North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11405878" y="6133016"/>
            <a:ext cx="5485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343A65"/>
                </a:solidFill>
              </a:rPr>
              <a:t>South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6082181" y="3952327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343A65"/>
                </a:solidFill>
              </a:rPr>
              <a:t>27%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6748368" y="3899629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343A65"/>
                </a:solidFill>
              </a:rPr>
              <a:t>28%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7389680" y="4178694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343A65"/>
                </a:solidFill>
              </a:rPr>
              <a:t>24%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8032087" y="4248343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343A65"/>
                </a:solidFill>
              </a:rPr>
              <a:t>23%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8656043" y="4037192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343A65"/>
                </a:solidFill>
              </a:rPr>
              <a:t>26%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9315806" y="3795832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343A65"/>
                </a:solidFill>
              </a:rPr>
              <a:t>30%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9910614" y="4037192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343A65"/>
                </a:solidFill>
              </a:rPr>
              <a:t>26%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10563718" y="4178694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343A65"/>
                </a:solidFill>
              </a:rPr>
              <a:t>24%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11165185" y="2976171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43A65"/>
                </a:solidFill>
              </a:rPr>
              <a:t>43%</a:t>
            </a:r>
            <a:endParaRPr lang="en-GB" b="1" dirty="0">
              <a:solidFill>
                <a:srgbClr val="343A6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12909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 flipV="1">
            <a:off x="500743" y="748206"/>
            <a:ext cx="2288952" cy="8316"/>
          </a:xfrm>
          <a:prstGeom prst="line">
            <a:avLst/>
          </a:prstGeom>
          <a:ln w="25400">
            <a:solidFill>
              <a:srgbClr val="6B8D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88237" y="827798"/>
            <a:ext cx="80499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pc="600" dirty="0">
                <a:solidFill>
                  <a:srgbClr val="6FC4BF"/>
                </a:solidFill>
              </a:rPr>
              <a:t>GENDER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88237" y="286541"/>
            <a:ext cx="80499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pc="600" dirty="0">
                <a:solidFill>
                  <a:srgbClr val="6B8DC4"/>
                </a:solidFill>
              </a:rPr>
              <a:t>PROTECTION</a:t>
            </a:r>
            <a:endParaRPr lang="en-GB" sz="2400" b="1" spc="600" dirty="0">
              <a:solidFill>
                <a:srgbClr val="6B8DC4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275C8A2-4AF3-45C0-AA7F-AD632FD8C0BD}"/>
              </a:ext>
            </a:extLst>
          </p:cNvPr>
          <p:cNvSpPr/>
          <p:nvPr/>
        </p:nvSpPr>
        <p:spPr>
          <a:xfrm>
            <a:off x="207727" y="1786504"/>
            <a:ext cx="49480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spc="600" dirty="0">
                <a:solidFill>
                  <a:srgbClr val="43476B"/>
                </a:solidFill>
              </a:rPr>
              <a:t>LEGAL PROTECTION</a:t>
            </a:r>
          </a:p>
        </p:txBody>
      </p:sp>
      <p:sp>
        <p:nvSpPr>
          <p:cNvPr id="2" name="Rectangle 1"/>
          <p:cNvSpPr/>
          <p:nvPr/>
        </p:nvSpPr>
        <p:spPr>
          <a:xfrm>
            <a:off x="388237" y="2155836"/>
            <a:ext cx="5632553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000" dirty="0">
                <a:solidFill>
                  <a:srgbClr val="343A65"/>
                </a:solidFill>
              </a:rPr>
              <a:t>Rates of residency continue to decline, and </a:t>
            </a:r>
            <a:r>
              <a:rPr lang="en-US" sz="2000" b="1" dirty="0">
                <a:solidFill>
                  <a:srgbClr val="343A65"/>
                </a:solidFill>
              </a:rPr>
              <a:t>fewer women (15%) have residency than men (20%)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b="1" dirty="0">
                <a:solidFill>
                  <a:srgbClr val="343A65"/>
                </a:solidFill>
              </a:rPr>
              <a:t>Women (65%) are more likely to have UNHCR certificates </a:t>
            </a:r>
            <a:r>
              <a:rPr lang="en-US" sz="2000" dirty="0">
                <a:solidFill>
                  <a:srgbClr val="343A65"/>
                </a:solidFill>
              </a:rPr>
              <a:t>and men (41%) have sponsorships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275C8A2-4AF3-45C0-AA7F-AD632FD8C0BD}"/>
              </a:ext>
            </a:extLst>
          </p:cNvPr>
          <p:cNvSpPr/>
          <p:nvPr/>
        </p:nvSpPr>
        <p:spPr>
          <a:xfrm>
            <a:off x="1072738" y="3704688"/>
            <a:ext cx="49480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" indent="0">
              <a:buNone/>
            </a:pPr>
            <a:r>
              <a:rPr lang="en-US" b="1" spc="600" dirty="0">
                <a:solidFill>
                  <a:srgbClr val="43476B"/>
                </a:solidFill>
              </a:rPr>
              <a:t>ACCESS TO INFORMATION</a:t>
            </a:r>
          </a:p>
        </p:txBody>
      </p:sp>
      <p:sp>
        <p:nvSpPr>
          <p:cNvPr id="24" name="Rectangle 23"/>
          <p:cNvSpPr/>
          <p:nvPr/>
        </p:nvSpPr>
        <p:spPr>
          <a:xfrm>
            <a:off x="388237" y="4122304"/>
            <a:ext cx="5490049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000" dirty="0">
                <a:solidFill>
                  <a:srgbClr val="343A65"/>
                </a:solidFill>
              </a:rPr>
              <a:t>Older people in FHH are more often </a:t>
            </a:r>
            <a:r>
              <a:rPr lang="en-US" sz="2000" b="1" dirty="0">
                <a:solidFill>
                  <a:srgbClr val="343A65"/>
                </a:solidFill>
              </a:rPr>
              <a:t>fully reliant on other household members</a:t>
            </a:r>
            <a:r>
              <a:rPr lang="en-US" sz="2000" dirty="0">
                <a:solidFill>
                  <a:srgbClr val="343A65"/>
                </a:solidFill>
              </a:rPr>
              <a:t> for information</a:t>
            </a:r>
            <a:endParaRPr lang="en-US" sz="2000" b="1" dirty="0">
              <a:solidFill>
                <a:srgbClr val="343A65"/>
              </a:solidFill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000" b="1" dirty="0">
                <a:solidFill>
                  <a:srgbClr val="343A65"/>
                </a:solidFill>
              </a:rPr>
              <a:t>22% of FHH report having no members with smartphones </a:t>
            </a:r>
            <a:r>
              <a:rPr lang="en-US" sz="2000" dirty="0">
                <a:solidFill>
                  <a:srgbClr val="343A65"/>
                </a:solidFill>
              </a:rPr>
              <a:t>compared to 8% of MHH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b="1" dirty="0">
                <a:solidFill>
                  <a:srgbClr val="343A65"/>
                </a:solidFill>
              </a:rPr>
              <a:t>FHH (39%) have less access to internet at home </a:t>
            </a:r>
            <a:r>
              <a:rPr lang="en-US" sz="2000" dirty="0">
                <a:solidFill>
                  <a:srgbClr val="343A65"/>
                </a:solidFill>
              </a:rPr>
              <a:t>than MHH (24%)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275C8A2-4AF3-45C0-AA7F-AD632FD8C0BD}"/>
              </a:ext>
            </a:extLst>
          </p:cNvPr>
          <p:cNvSpPr/>
          <p:nvPr/>
        </p:nvSpPr>
        <p:spPr>
          <a:xfrm>
            <a:off x="5350964" y="1781477"/>
            <a:ext cx="49480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spc="600" dirty="0">
                <a:solidFill>
                  <a:srgbClr val="43476B"/>
                </a:solidFill>
              </a:rPr>
              <a:t>SAFETY</a:t>
            </a:r>
          </a:p>
        </p:txBody>
      </p:sp>
      <p:sp>
        <p:nvSpPr>
          <p:cNvPr id="26" name="Rectangle 25"/>
          <p:cNvSpPr/>
          <p:nvPr/>
        </p:nvSpPr>
        <p:spPr>
          <a:xfrm>
            <a:off x="6533315" y="2150809"/>
            <a:ext cx="5169415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000" dirty="0">
                <a:solidFill>
                  <a:srgbClr val="343A65"/>
                </a:solidFill>
              </a:rPr>
              <a:t>18% of HH total believe it’s unsafe for women and girls walking alone in the area at night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dirty="0">
                <a:solidFill>
                  <a:srgbClr val="343A65"/>
                </a:solidFill>
              </a:rPr>
              <a:t>Main safety concerns for girls, women, boys and men were </a:t>
            </a:r>
            <a:r>
              <a:rPr lang="en-US" sz="2000" b="1" dirty="0">
                <a:solidFill>
                  <a:srgbClr val="343A65"/>
                </a:solidFill>
              </a:rPr>
              <a:t>1) bullying; 2) harassment;  3) robbery; 4) kidnapping </a:t>
            </a:r>
            <a:r>
              <a:rPr lang="en-US" sz="2000" dirty="0">
                <a:solidFill>
                  <a:srgbClr val="343A65"/>
                </a:solidFill>
              </a:rPr>
              <a:t>(no FHH/MHH or female/male respondent difference)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dirty="0">
                <a:solidFill>
                  <a:srgbClr val="343A65"/>
                </a:solidFill>
              </a:rPr>
              <a:t>Female respondents (64%) more often said there were </a:t>
            </a:r>
            <a:r>
              <a:rPr lang="en-US" sz="2000" b="1" dirty="0">
                <a:solidFill>
                  <a:srgbClr val="343A65"/>
                </a:solidFill>
              </a:rPr>
              <a:t>no community tensions </a:t>
            </a:r>
            <a:r>
              <a:rPr lang="en-US" sz="2000" dirty="0">
                <a:solidFill>
                  <a:srgbClr val="343A65"/>
                </a:solidFill>
              </a:rPr>
              <a:t>than male respondents (56%), most of whom reported there were tensions over jobs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742" y="1744043"/>
            <a:ext cx="507933" cy="463489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213" y="3604226"/>
            <a:ext cx="541177" cy="518078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3356" y="1658794"/>
            <a:ext cx="405505" cy="492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416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6A1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/>
          <p:cNvSpPr txBox="1"/>
          <p:nvPr/>
        </p:nvSpPr>
        <p:spPr>
          <a:xfrm>
            <a:off x="604157" y="2644170"/>
            <a:ext cx="80499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spc="600">
                <a:solidFill>
                  <a:schemeClr val="bg1"/>
                </a:solidFill>
              </a:rPr>
              <a:t>SHELTER</a:t>
            </a:r>
            <a:endParaRPr lang="en-GB" sz="4800" spc="600">
              <a:solidFill>
                <a:schemeClr val="bg1"/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767443" y="3475167"/>
            <a:ext cx="2419510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B8D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/>
          <p:cNvSpPr txBox="1"/>
          <p:nvPr/>
        </p:nvSpPr>
        <p:spPr>
          <a:xfrm>
            <a:off x="604157" y="3013501"/>
            <a:ext cx="80499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spc="600" dirty="0">
                <a:solidFill>
                  <a:srgbClr val="B9D67D"/>
                </a:solidFill>
              </a:rPr>
              <a:t>SHELTER</a:t>
            </a:r>
            <a:endParaRPr lang="en-GB" sz="4800" spc="600" dirty="0">
              <a:solidFill>
                <a:srgbClr val="B9D67D"/>
              </a:solidFill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767443" y="3844498"/>
            <a:ext cx="2532348" cy="0"/>
          </a:xfrm>
          <a:prstGeom prst="line">
            <a:avLst/>
          </a:prstGeom>
          <a:ln w="25400">
            <a:solidFill>
              <a:srgbClr val="B9D6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00717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8004" y="1656355"/>
            <a:ext cx="5008844" cy="3647555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743109" y="3664328"/>
            <a:ext cx="369241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343A65"/>
                </a:solidFill>
              </a:rPr>
              <a:t>Refugees still live in the same types of shelter</a:t>
            </a:r>
            <a:endParaRPr lang="en-US" sz="2000" dirty="0">
              <a:solidFill>
                <a:srgbClr val="343A65"/>
              </a:solidFill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4435519" y="2025376"/>
            <a:ext cx="7370293" cy="4302852"/>
            <a:chOff x="8426025" y="2140134"/>
            <a:chExt cx="7370293" cy="4302852"/>
          </a:xfrm>
        </p:grpSpPr>
        <p:sp>
          <p:nvSpPr>
            <p:cNvPr id="26" name="TextBox 25"/>
            <p:cNvSpPr txBox="1"/>
            <p:nvPr/>
          </p:nvSpPr>
          <p:spPr>
            <a:xfrm>
              <a:off x="14618623" y="4580544"/>
              <a:ext cx="117769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343A65"/>
                  </a:solidFill>
                </a:rPr>
                <a:t>Non-Residential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8426025" y="6165987"/>
              <a:ext cx="1847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1200">
                <a:solidFill>
                  <a:srgbClr val="343A65"/>
                </a:solidFill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4612661" y="4121869"/>
              <a:ext cx="11836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343A65"/>
                  </a:solidFill>
                </a:rPr>
                <a:t>Non-Permanent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4626430" y="2140134"/>
              <a:ext cx="86991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>
                  <a:solidFill>
                    <a:srgbClr val="343A65"/>
                  </a:solidFill>
                </a:rPr>
                <a:t>Residential</a:t>
              </a: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10262759" y="5494706"/>
              <a:ext cx="49885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343A65"/>
                  </a:solidFill>
                </a:rPr>
                <a:t>2018</a:t>
              </a: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11321259" y="5494706"/>
              <a:ext cx="49885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>
                  <a:solidFill>
                    <a:srgbClr val="343A65"/>
                  </a:solidFill>
                </a:rPr>
                <a:t>2019</a:t>
              </a: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12297007" y="5494706"/>
              <a:ext cx="49885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>
                  <a:solidFill>
                    <a:srgbClr val="343A65"/>
                  </a:solidFill>
                </a:rPr>
                <a:t>2020</a:t>
              </a: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13347472" y="5494706"/>
              <a:ext cx="49885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>
                  <a:solidFill>
                    <a:srgbClr val="343A65"/>
                  </a:solidFill>
                </a:rPr>
                <a:t>2021</a:t>
              </a: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9365393" y="5495363"/>
              <a:ext cx="49885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>
                  <a:solidFill>
                    <a:srgbClr val="343A65"/>
                  </a:solidFill>
                </a:rPr>
                <a:t>2017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14331946" y="5494706"/>
              <a:ext cx="49885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343A65"/>
                  </a:solidFill>
                </a:rPr>
                <a:t>2022</a:t>
              </a: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5260170" y="4636574"/>
            <a:ext cx="695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343A65"/>
                </a:solidFill>
              </a:rPr>
              <a:t>9%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319686" y="4399981"/>
            <a:ext cx="698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343A65"/>
                </a:solidFill>
              </a:rPr>
              <a:t>15%</a:t>
            </a:r>
            <a:endParaRPr lang="en-GB" b="1">
              <a:solidFill>
                <a:srgbClr val="343A65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8199707" y="3773806"/>
            <a:ext cx="8491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343A65"/>
                </a:solidFill>
              </a:rPr>
              <a:t>21%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7145979" y="3821855"/>
            <a:ext cx="918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343A65"/>
                </a:solidFill>
              </a:rPr>
              <a:t>20%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253115" y="3887152"/>
            <a:ext cx="698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343A65"/>
                </a:solidFill>
              </a:rPr>
              <a:t>19%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5092823" y="3941073"/>
            <a:ext cx="1071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472D30"/>
                </a:solidFill>
              </a:rPr>
              <a:t>17%</a:t>
            </a:r>
            <a:endParaRPr lang="en-GB" b="1" dirty="0">
              <a:solidFill>
                <a:srgbClr val="472D30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7205065" y="4604404"/>
            <a:ext cx="830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343A65"/>
                </a:solidFill>
              </a:rPr>
              <a:t>11%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8285664" y="4558119"/>
            <a:ext cx="630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343A65"/>
                </a:solidFill>
              </a:rPr>
              <a:t>12%</a:t>
            </a:r>
            <a:endParaRPr lang="en-GB" b="1">
              <a:solidFill>
                <a:srgbClr val="343A65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9254040" y="4621633"/>
            <a:ext cx="745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343A65"/>
                </a:solidFill>
              </a:rPr>
              <a:t>10%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4691054" y="1900669"/>
            <a:ext cx="3946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472D30"/>
                </a:solidFill>
              </a:rPr>
              <a:t>66%</a:t>
            </a:r>
            <a:endParaRPr lang="en-GB" b="1" dirty="0">
              <a:solidFill>
                <a:srgbClr val="472D30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5650768" y="1811457"/>
            <a:ext cx="3946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343A65"/>
                </a:solidFill>
              </a:rPr>
              <a:t>69%</a:t>
            </a:r>
            <a:endParaRPr lang="en-GB" b="1">
              <a:solidFill>
                <a:srgbClr val="343A65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6610481" y="1893272"/>
            <a:ext cx="3946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343A65"/>
                </a:solidFill>
              </a:rPr>
              <a:t>67%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3639271" y="1647969"/>
            <a:ext cx="3946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43A65"/>
                </a:solidFill>
              </a:rPr>
              <a:t>73%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9109620" y="1801933"/>
            <a:ext cx="1051783" cy="3820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343A65"/>
                </a:solidFill>
              </a:rPr>
              <a:t>69%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9223868" y="3736290"/>
            <a:ext cx="936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343A65"/>
                </a:solidFill>
              </a:rPr>
              <a:t>22%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10123973" y="1761730"/>
            <a:ext cx="1051783" cy="3820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43A65"/>
                </a:solidFill>
              </a:rPr>
              <a:t>70%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10262449" y="3748358"/>
            <a:ext cx="8491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343A65"/>
                </a:solidFill>
              </a:rPr>
              <a:t>21%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10242011" y="4647363"/>
            <a:ext cx="745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343A65"/>
                </a:solidFill>
              </a:rPr>
              <a:t>10%</a:t>
            </a:r>
            <a:endParaRPr lang="en-GB" b="1" dirty="0">
              <a:solidFill>
                <a:srgbClr val="343A65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631" y="2811683"/>
            <a:ext cx="887365" cy="797941"/>
          </a:xfrm>
          <a:prstGeom prst="rect">
            <a:avLst/>
          </a:prstGeom>
        </p:spPr>
      </p:pic>
      <p:cxnSp>
        <p:nvCxnSpPr>
          <p:cNvPr id="38" name="Straight Connector 37"/>
          <p:cNvCxnSpPr/>
          <p:nvPr/>
        </p:nvCxnSpPr>
        <p:spPr>
          <a:xfrm>
            <a:off x="500743" y="756522"/>
            <a:ext cx="1540092" cy="0"/>
          </a:xfrm>
          <a:prstGeom prst="line">
            <a:avLst/>
          </a:prstGeom>
          <a:ln w="25400">
            <a:solidFill>
              <a:srgbClr val="6B8D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388237" y="827798"/>
            <a:ext cx="80499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pc="600" dirty="0">
                <a:solidFill>
                  <a:srgbClr val="6FC4BF"/>
                </a:solidFill>
              </a:rPr>
              <a:t>SHELTER CATEGORIES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388237" y="286541"/>
            <a:ext cx="80499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pc="600" dirty="0">
                <a:solidFill>
                  <a:srgbClr val="6B8DC4"/>
                </a:solidFill>
              </a:rPr>
              <a:t>SHELTER</a:t>
            </a:r>
            <a:endParaRPr lang="en-GB" sz="2400" b="1" spc="600" dirty="0">
              <a:solidFill>
                <a:srgbClr val="6B8DC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67905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6265" y="2556522"/>
            <a:ext cx="5105583" cy="2537130"/>
          </a:xfrm>
          <a:prstGeom prst="rect">
            <a:avLst/>
          </a:prstGeom>
        </p:spPr>
      </p:pic>
      <p:sp>
        <p:nvSpPr>
          <p:cNvPr id="72" name="Rectangle 71"/>
          <p:cNvSpPr/>
          <p:nvPr/>
        </p:nvSpPr>
        <p:spPr>
          <a:xfrm>
            <a:off x="7290713" y="3146393"/>
            <a:ext cx="22946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6B8DC4"/>
                </a:solidFill>
                <a:cs typeface="Arial"/>
              </a:rPr>
              <a:t>176% </a:t>
            </a:r>
            <a:endParaRPr lang="en-GB" sz="2400" b="1" dirty="0">
              <a:solidFill>
                <a:srgbClr val="6B8DC4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2885193" y="4150201"/>
            <a:ext cx="1102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43A65"/>
                </a:solidFill>
              </a:rPr>
              <a:t>274,500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3905771" y="4118662"/>
            <a:ext cx="1102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343A65"/>
                </a:solidFill>
              </a:rPr>
              <a:t>273,000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4896603" y="4170392"/>
            <a:ext cx="1102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343A65"/>
                </a:solidFill>
              </a:rPr>
              <a:t>267,000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5875747" y="4170392"/>
            <a:ext cx="1102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343A65"/>
                </a:solidFill>
              </a:rPr>
              <a:t>264,642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6743579" y="3923103"/>
            <a:ext cx="1102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43A65"/>
                </a:solidFill>
              </a:rPr>
              <a:t>312,798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90101" y="1929150"/>
            <a:ext cx="5415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spc="600" dirty="0">
                <a:solidFill>
                  <a:srgbClr val="343A65"/>
                </a:solidFill>
              </a:rPr>
              <a:t>MONTHLY AVERAGE RENT IN LBP</a:t>
            </a:r>
          </a:p>
        </p:txBody>
      </p:sp>
      <p:cxnSp>
        <p:nvCxnSpPr>
          <p:cNvPr id="79" name="Straight Connector 78"/>
          <p:cNvCxnSpPr/>
          <p:nvPr/>
        </p:nvCxnSpPr>
        <p:spPr>
          <a:xfrm>
            <a:off x="500743" y="756522"/>
            <a:ext cx="1540092" cy="0"/>
          </a:xfrm>
          <a:prstGeom prst="line">
            <a:avLst/>
          </a:prstGeom>
          <a:ln w="25400">
            <a:solidFill>
              <a:srgbClr val="6B8D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/>
          <p:cNvSpPr txBox="1"/>
          <p:nvPr/>
        </p:nvSpPr>
        <p:spPr>
          <a:xfrm>
            <a:off x="388237" y="827798"/>
            <a:ext cx="80499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pc="600" dirty="0">
                <a:solidFill>
                  <a:srgbClr val="6FC4BF"/>
                </a:solidFill>
              </a:rPr>
              <a:t>RENTAL PRICES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388237" y="286541"/>
            <a:ext cx="80499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pc="600" dirty="0">
                <a:solidFill>
                  <a:srgbClr val="6B8DC4"/>
                </a:solidFill>
              </a:rPr>
              <a:t>SHELTER</a:t>
            </a:r>
            <a:endParaRPr lang="en-GB" sz="2400" b="1" spc="600" dirty="0">
              <a:solidFill>
                <a:srgbClr val="6B8DC4"/>
              </a:solidFill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7880861" y="2539233"/>
            <a:ext cx="13836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43A65"/>
                </a:solidFill>
              </a:rPr>
              <a:t>863,155</a:t>
            </a:r>
            <a:endParaRPr lang="en-GB" b="1" dirty="0">
              <a:solidFill>
                <a:srgbClr val="343A65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7551896" y="2895045"/>
            <a:ext cx="328338" cy="279087"/>
          </a:xfrm>
          <a:prstGeom prst="rect">
            <a:avLst/>
          </a:prstGeom>
        </p:spPr>
      </p:pic>
      <p:grpSp>
        <p:nvGrpSpPr>
          <p:cNvPr id="71" name="Group 70"/>
          <p:cNvGrpSpPr/>
          <p:nvPr/>
        </p:nvGrpSpPr>
        <p:grpSpPr>
          <a:xfrm>
            <a:off x="3255732" y="5131845"/>
            <a:ext cx="5501288" cy="279413"/>
            <a:chOff x="5787701" y="6349107"/>
            <a:chExt cx="5501288" cy="279413"/>
          </a:xfrm>
        </p:grpSpPr>
        <p:sp>
          <p:nvSpPr>
            <p:cNvPr id="73" name="TextBox 72"/>
            <p:cNvSpPr txBox="1"/>
            <p:nvPr/>
          </p:nvSpPr>
          <p:spPr>
            <a:xfrm>
              <a:off x="6762747" y="6349107"/>
              <a:ext cx="49885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343A65"/>
                  </a:solidFill>
                </a:rPr>
                <a:t>2018</a:t>
              </a: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7720918" y="6351521"/>
              <a:ext cx="49885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343A65"/>
                  </a:solidFill>
                </a:rPr>
                <a:t>2019</a:t>
              </a: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8775224" y="6351521"/>
              <a:ext cx="49885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343A65"/>
                  </a:solidFill>
                </a:rPr>
                <a:t>2020</a:t>
              </a: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9797554" y="6351521"/>
              <a:ext cx="49885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343A65"/>
                  </a:solidFill>
                </a:rPr>
                <a:t>2021</a:t>
              </a:r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10790134" y="6351521"/>
              <a:ext cx="49885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343A65"/>
                  </a:solidFill>
                </a:rPr>
                <a:t>2022</a:t>
              </a:r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5787701" y="6349107"/>
              <a:ext cx="49885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343A65"/>
                  </a:solidFill>
                </a:rPr>
                <a:t>2017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882160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940" y="1615699"/>
            <a:ext cx="472436" cy="595508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F87AA156-BCB1-4F34-A9BF-8E15FF335899}"/>
              </a:ext>
            </a:extLst>
          </p:cNvPr>
          <p:cNvSpPr txBox="1"/>
          <p:nvPr/>
        </p:nvSpPr>
        <p:spPr>
          <a:xfrm>
            <a:off x="7210247" y="2906518"/>
            <a:ext cx="4018047" cy="13644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spcAft>
                <a:spcPts val="400"/>
              </a:spcAft>
              <a:defRPr b="1" spc="600">
                <a:solidFill>
                  <a:srgbClr val="472D30"/>
                </a:solidFill>
              </a:defRPr>
            </a:lvl1pPr>
          </a:lstStyle>
          <a:p>
            <a:r>
              <a:rPr lang="en-US" dirty="0">
                <a:solidFill>
                  <a:srgbClr val="6B8DC4"/>
                </a:solidFill>
              </a:rPr>
              <a:t>FIELD DATA COLLECTION</a:t>
            </a:r>
          </a:p>
          <a:p>
            <a:r>
              <a:rPr lang="en-US" sz="2000" b="0" spc="0" dirty="0">
                <a:solidFill>
                  <a:srgbClr val="6B8DC4"/>
                </a:solidFill>
                <a:cs typeface="Arial"/>
              </a:rPr>
              <a:t>CARITAS | </a:t>
            </a:r>
            <a:r>
              <a:rPr lang="en-US" sz="2000" b="0" spc="0" dirty="0" err="1">
                <a:solidFill>
                  <a:srgbClr val="6B8DC4"/>
                </a:solidFill>
                <a:cs typeface="Arial"/>
              </a:rPr>
              <a:t>Makhzoumi</a:t>
            </a:r>
            <a:r>
              <a:rPr lang="en-US" sz="2000" b="0" spc="0" dirty="0">
                <a:solidFill>
                  <a:srgbClr val="6B8DC4"/>
                </a:solidFill>
                <a:cs typeface="Arial"/>
              </a:rPr>
              <a:t> Foundation</a:t>
            </a:r>
          </a:p>
          <a:p>
            <a:r>
              <a:rPr lang="en-US" sz="2000" b="0" spc="0" dirty="0">
                <a:solidFill>
                  <a:srgbClr val="6B8DC4"/>
                </a:solidFill>
                <a:cs typeface="Arial"/>
              </a:rPr>
              <a:t>World Vision International | SHIELD</a:t>
            </a:r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500743" y="748206"/>
            <a:ext cx="2762962" cy="8316"/>
          </a:xfrm>
          <a:prstGeom prst="line">
            <a:avLst/>
          </a:prstGeom>
          <a:ln w="25400">
            <a:solidFill>
              <a:srgbClr val="6B8D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-297340" y="2764053"/>
            <a:ext cx="449032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rgbClr val="6B8DC4"/>
                </a:solidFill>
                <a:cs typeface="Arial"/>
              </a:rPr>
              <a:t>Syrian households</a:t>
            </a:r>
          </a:p>
        </p:txBody>
      </p:sp>
      <p:sp>
        <p:nvSpPr>
          <p:cNvPr id="8" name="Rectangle 7"/>
          <p:cNvSpPr/>
          <p:nvPr/>
        </p:nvSpPr>
        <p:spPr>
          <a:xfrm>
            <a:off x="908966" y="2057889"/>
            <a:ext cx="176202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5400" dirty="0">
                <a:solidFill>
                  <a:srgbClr val="6B8DC4"/>
                </a:solidFill>
                <a:latin typeface="Calibri" charset="0"/>
              </a:rPr>
              <a:t>5,090</a:t>
            </a:r>
          </a:p>
        </p:txBody>
      </p:sp>
      <p:sp>
        <p:nvSpPr>
          <p:cNvPr id="21" name="Rectangle 20"/>
          <p:cNvSpPr/>
          <p:nvPr/>
        </p:nvSpPr>
        <p:spPr>
          <a:xfrm>
            <a:off x="4009825" y="1704735"/>
            <a:ext cx="123783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5400">
                <a:solidFill>
                  <a:srgbClr val="6B8DC4"/>
                </a:solidFill>
                <a:latin typeface="Calibri" charset="0"/>
              </a:rPr>
              <a:t>101</a:t>
            </a:r>
            <a:endParaRPr lang="en-US" sz="5400" dirty="0">
              <a:solidFill>
                <a:srgbClr val="6B8DC4"/>
              </a:solidFill>
              <a:latin typeface="Calibri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88237" y="827798"/>
            <a:ext cx="80499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pc="600" dirty="0">
                <a:solidFill>
                  <a:srgbClr val="6FC4BF"/>
                </a:solidFill>
              </a:rPr>
              <a:t>FIELD WORK (June –July)</a:t>
            </a:r>
            <a:endParaRPr lang="en-GB" sz="2400" b="1" spc="600" dirty="0">
              <a:solidFill>
                <a:srgbClr val="6FC4BF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88237" y="286541"/>
            <a:ext cx="80499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pc="600" dirty="0">
                <a:solidFill>
                  <a:srgbClr val="6B8DC4"/>
                </a:solidFill>
              </a:rPr>
              <a:t>METHODOLOGY</a:t>
            </a:r>
            <a:endParaRPr lang="en-GB" sz="2400" b="1" spc="600" dirty="0">
              <a:solidFill>
                <a:srgbClr val="6B8DC4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-624991" y="3843658"/>
            <a:ext cx="449032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rgbClr val="6B8DC4"/>
                </a:solidFill>
                <a:cs typeface="Arial"/>
              </a:rPr>
              <a:t>Individuals</a:t>
            </a:r>
          </a:p>
        </p:txBody>
      </p:sp>
      <p:sp>
        <p:nvSpPr>
          <p:cNvPr id="19" name="Rectangle 18"/>
          <p:cNvSpPr/>
          <p:nvPr/>
        </p:nvSpPr>
        <p:spPr>
          <a:xfrm>
            <a:off x="886750" y="3077063"/>
            <a:ext cx="211307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5400" dirty="0">
                <a:solidFill>
                  <a:srgbClr val="6B8DC4"/>
                </a:solidFill>
                <a:latin typeface="Calibri" charset="0"/>
              </a:rPr>
              <a:t>25,381</a:t>
            </a:r>
          </a:p>
        </p:txBody>
      </p:sp>
      <p:sp>
        <p:nvSpPr>
          <p:cNvPr id="27" name="Rectangle 26"/>
          <p:cNvSpPr/>
          <p:nvPr/>
        </p:nvSpPr>
        <p:spPr>
          <a:xfrm>
            <a:off x="9849024" y="2153733"/>
            <a:ext cx="230269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400" dirty="0">
                <a:solidFill>
                  <a:srgbClr val="6B8DC4"/>
                </a:solidFill>
                <a:latin typeface="Calibri" charset="0"/>
              </a:rPr>
              <a:t>5 to 6</a:t>
            </a:r>
          </a:p>
        </p:txBody>
      </p:sp>
      <p:sp>
        <p:nvSpPr>
          <p:cNvPr id="24" name="Rectangle 23"/>
          <p:cNvSpPr/>
          <p:nvPr/>
        </p:nvSpPr>
        <p:spPr>
          <a:xfrm>
            <a:off x="6374033" y="1672556"/>
            <a:ext cx="223232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400" dirty="0">
                <a:solidFill>
                  <a:srgbClr val="6B8DC4"/>
                </a:solidFill>
                <a:latin typeface="Calibri" charset="0"/>
              </a:rPr>
              <a:t>182</a:t>
            </a:r>
          </a:p>
        </p:txBody>
      </p:sp>
      <p:sp>
        <p:nvSpPr>
          <p:cNvPr id="29" name="Rectangle 28"/>
          <p:cNvSpPr/>
          <p:nvPr/>
        </p:nvSpPr>
        <p:spPr>
          <a:xfrm>
            <a:off x="4527901" y="3342216"/>
            <a:ext cx="194264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5400" dirty="0">
                <a:solidFill>
                  <a:srgbClr val="6B8DC4"/>
                </a:solidFill>
                <a:latin typeface="Calibri" charset="0"/>
              </a:rPr>
              <a:t>weeks</a:t>
            </a:r>
          </a:p>
        </p:txBody>
      </p:sp>
      <p:sp>
        <p:nvSpPr>
          <p:cNvPr id="30" name="Rectangle 29"/>
          <p:cNvSpPr/>
          <p:nvPr/>
        </p:nvSpPr>
        <p:spPr>
          <a:xfrm>
            <a:off x="3440468" y="4087877"/>
            <a:ext cx="299297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rgbClr val="6B8DC4"/>
                </a:solidFill>
                <a:cs typeface="Arial"/>
              </a:rPr>
              <a:t>June / July</a:t>
            </a:r>
          </a:p>
          <a:p>
            <a:pPr algn="ctr"/>
            <a:endParaRPr lang="en-US" sz="2000" dirty="0">
              <a:solidFill>
                <a:srgbClr val="6B8DC4"/>
              </a:solidFill>
              <a:cs typeface="Arial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954881" y="1544372"/>
            <a:ext cx="24407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400"/>
              </a:spcAft>
            </a:pPr>
            <a:r>
              <a:rPr lang="en-US" b="1" spc="600" dirty="0">
                <a:solidFill>
                  <a:srgbClr val="43476B"/>
                </a:solidFill>
              </a:rPr>
              <a:t>COMPLETED VISITS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4044631" y="1527228"/>
            <a:ext cx="3356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400"/>
              </a:spcAft>
            </a:pPr>
            <a:r>
              <a:rPr lang="en-US" b="1" spc="600" dirty="0">
                <a:solidFill>
                  <a:srgbClr val="43476B"/>
                </a:solidFill>
              </a:rPr>
              <a:t>TEAMS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6425565" y="1475989"/>
            <a:ext cx="3356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400"/>
              </a:spcAft>
            </a:pPr>
            <a:r>
              <a:rPr lang="en-US" b="1" spc="600" dirty="0">
                <a:solidFill>
                  <a:srgbClr val="43476B"/>
                </a:solidFill>
              </a:rPr>
              <a:t>ENUMERATORS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0112942" y="1475989"/>
            <a:ext cx="24894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400"/>
              </a:spcAft>
            </a:pPr>
            <a:r>
              <a:rPr lang="en-US" b="1" spc="600" dirty="0">
                <a:solidFill>
                  <a:srgbClr val="43476B"/>
                </a:solidFill>
              </a:rPr>
              <a:t>HOUSEHOLD VISITS PER TEAM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2500033" y="4735959"/>
            <a:ext cx="8270299" cy="1926582"/>
            <a:chOff x="1508366" y="4795412"/>
            <a:chExt cx="8270299" cy="1926582"/>
          </a:xfrm>
        </p:grpSpPr>
        <p:pic>
          <p:nvPicPr>
            <p:cNvPr id="44" name="Picture 4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08366" y="4795412"/>
              <a:ext cx="7747999" cy="1829400"/>
            </a:xfrm>
            <a:prstGeom prst="rect">
              <a:avLst/>
            </a:prstGeom>
          </p:spPr>
        </p:pic>
        <p:sp>
          <p:nvSpPr>
            <p:cNvPr id="37" name="Rectangle 36"/>
            <p:cNvSpPr/>
            <p:nvPr/>
          </p:nvSpPr>
          <p:spPr>
            <a:xfrm>
              <a:off x="2078249" y="4906112"/>
              <a:ext cx="7700416" cy="181588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en-US" sz="1600" dirty="0">
                  <a:solidFill>
                    <a:srgbClr val="43476B"/>
                  </a:solidFill>
                  <a:latin typeface="Calibri" charset="0"/>
                </a:rPr>
                <a:t>Two-stage cluster approach </a:t>
              </a:r>
            </a:p>
            <a:p>
              <a:pPr marL="285750" indent="-285750">
                <a:buFontTx/>
                <a:buChar char="-"/>
              </a:pPr>
              <a:r>
                <a:rPr lang="en-US" sz="1600" dirty="0">
                  <a:solidFill>
                    <a:srgbClr val="43476B"/>
                  </a:solidFill>
                  <a:latin typeface="Calibri" charset="0"/>
                </a:rPr>
                <a:t>“30 x 7”: 30 clusters (PPS) per district, 7 households per cluster</a:t>
              </a:r>
            </a:p>
            <a:p>
              <a:pPr marL="285750" indent="-285750">
                <a:buFontTx/>
                <a:buChar char="-"/>
              </a:pPr>
              <a:r>
                <a:rPr lang="en-US" sz="1600" dirty="0">
                  <a:solidFill>
                    <a:srgbClr val="43476B"/>
                  </a:solidFill>
                  <a:latin typeface="Calibri" charset="0"/>
                </a:rPr>
                <a:t>165 cases per district was required, leading to a target of 4,950 cases nationally.</a:t>
              </a:r>
            </a:p>
            <a:p>
              <a:r>
                <a:rPr lang="en-US" sz="1600" dirty="0">
                  <a:solidFill>
                    <a:srgbClr val="43476B"/>
                  </a:solidFill>
                  <a:latin typeface="Calibri" charset="0"/>
                </a:rPr>
                <a:t> </a:t>
              </a:r>
            </a:p>
            <a:p>
              <a:r>
                <a:rPr lang="en-US" sz="1600" dirty="0">
                  <a:solidFill>
                    <a:srgbClr val="43476B"/>
                  </a:solidFill>
                  <a:latin typeface="Calibri" charset="0"/>
                </a:rPr>
                <a:t>	• 50% estimated prevalence 		• 1.5 design effect </a:t>
              </a:r>
            </a:p>
            <a:p>
              <a:r>
                <a:rPr lang="en-US" sz="1600" dirty="0">
                  <a:solidFill>
                    <a:srgbClr val="43476B"/>
                  </a:solidFill>
                  <a:latin typeface="Calibri" charset="0"/>
                </a:rPr>
                <a:t>	• 10% precision 			• 5% margin of error</a:t>
              </a:r>
            </a:p>
            <a:p>
              <a:endParaRPr lang="en-US" sz="1600" dirty="0">
                <a:solidFill>
                  <a:srgbClr val="472D30"/>
                </a:solidFill>
                <a:cs typeface="Arial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 rot="16200000">
              <a:off x="1061592" y="5479380"/>
              <a:ext cx="15158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400"/>
                </a:spcAft>
              </a:pPr>
              <a:r>
                <a:rPr lang="en-US" b="1" spc="600" dirty="0">
                  <a:solidFill>
                    <a:srgbClr val="43476B"/>
                  </a:solidFill>
                </a:rPr>
                <a:t>SAMPLE</a:t>
              </a:r>
            </a:p>
          </p:txBody>
        </p:sp>
      </p:grpSp>
      <p:sp>
        <p:nvSpPr>
          <p:cNvPr id="45" name="Rectangle 44"/>
          <p:cNvSpPr/>
          <p:nvPr/>
        </p:nvSpPr>
        <p:spPr>
          <a:xfrm>
            <a:off x="10112942" y="2848447"/>
            <a:ext cx="96391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>
                <a:solidFill>
                  <a:srgbClr val="6B8DC4"/>
                </a:solidFill>
                <a:cs typeface="Arial"/>
              </a:rPr>
              <a:t>per day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4106219" y="2905742"/>
            <a:ext cx="28775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400"/>
              </a:spcAft>
            </a:pPr>
            <a:r>
              <a:rPr lang="en-US" b="1" spc="600" dirty="0">
                <a:solidFill>
                  <a:srgbClr val="43476B"/>
                </a:solidFill>
              </a:rPr>
              <a:t>DATA COLLECTION</a:t>
            </a:r>
          </a:p>
        </p:txBody>
      </p:sp>
      <p:sp>
        <p:nvSpPr>
          <p:cNvPr id="32" name="Rectangle 31"/>
          <p:cNvSpPr/>
          <p:nvPr/>
        </p:nvSpPr>
        <p:spPr>
          <a:xfrm>
            <a:off x="3168757" y="3332108"/>
            <a:ext cx="230269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400" dirty="0">
                <a:solidFill>
                  <a:srgbClr val="6B8DC4"/>
                </a:solidFill>
                <a:latin typeface="Calibri" charset="0"/>
              </a:rPr>
              <a:t>5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416054" y="2411220"/>
            <a:ext cx="148053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6B8DC4"/>
                </a:solidFill>
                <a:cs typeface="Arial"/>
              </a:rPr>
              <a:t>(2 per team)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9078" y="1513596"/>
            <a:ext cx="432925" cy="60460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64907" y="1463938"/>
            <a:ext cx="641267" cy="70876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23658" y="1560677"/>
            <a:ext cx="502503" cy="576643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40384" y="2922030"/>
            <a:ext cx="527360" cy="691269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40577" y="3000960"/>
            <a:ext cx="584322" cy="524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0466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Picture 9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9192954" y="3508212"/>
            <a:ext cx="3941355" cy="709999"/>
          </a:xfrm>
          <a:prstGeom prst="rect">
            <a:avLst/>
          </a:prstGeom>
        </p:spPr>
      </p:pic>
      <p:pic>
        <p:nvPicPr>
          <p:cNvPr id="92" name="Picture 9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6895389" y="3940170"/>
            <a:ext cx="3077436" cy="709999"/>
          </a:xfrm>
          <a:prstGeom prst="rect">
            <a:avLst/>
          </a:prstGeom>
        </p:spPr>
      </p:pic>
      <p:pic>
        <p:nvPicPr>
          <p:cNvPr id="90" name="Picture 8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671225" y="4444195"/>
            <a:ext cx="2069387" cy="709999"/>
          </a:xfrm>
          <a:prstGeom prst="rect">
            <a:avLst/>
          </a:prstGeom>
        </p:spPr>
      </p:pic>
      <p:pic>
        <p:nvPicPr>
          <p:cNvPr id="76" name="Picture 7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160953" y="3678953"/>
            <a:ext cx="3599871" cy="70999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996" y="2992645"/>
            <a:ext cx="10391491" cy="2850006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 rot="16200000">
            <a:off x="3480761" y="5067356"/>
            <a:ext cx="1102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43A65"/>
                </a:solidFill>
              </a:rPr>
              <a:t>52,500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 rot="16200000">
            <a:off x="3853892" y="5011176"/>
            <a:ext cx="1102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343A65"/>
                </a:solidFill>
              </a:rPr>
              <a:t>85,500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 rot="16200000">
            <a:off x="4231513" y="5011175"/>
            <a:ext cx="1102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343A65"/>
                </a:solidFill>
              </a:rPr>
              <a:t>75,000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 rot="16200000">
            <a:off x="4604104" y="5005150"/>
            <a:ext cx="1102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343A65"/>
                </a:solidFill>
              </a:rPr>
              <a:t>93,419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 rot="16200000">
            <a:off x="6245202" y="4636519"/>
            <a:ext cx="1102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43A65"/>
                </a:solidFill>
              </a:rPr>
              <a:t>204,000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 rot="16200000">
            <a:off x="6585831" y="4610849"/>
            <a:ext cx="1102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343A65"/>
                </a:solidFill>
              </a:rPr>
              <a:t>223,500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 rot="16200000">
            <a:off x="6955164" y="4636519"/>
            <a:ext cx="1102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343A65"/>
                </a:solidFill>
              </a:rPr>
              <a:t>199,500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 rot="16200000">
            <a:off x="7344784" y="4482677"/>
            <a:ext cx="1102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43A65"/>
                </a:solidFill>
              </a:rPr>
              <a:t>256,365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 rot="16200000">
            <a:off x="8968958" y="4302654"/>
            <a:ext cx="1102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43A65"/>
                </a:solidFill>
              </a:rPr>
              <a:t>328,500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 rot="16200000">
            <a:off x="9336468" y="4302654"/>
            <a:ext cx="1102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343A65"/>
                </a:solidFill>
              </a:rPr>
              <a:t>331,500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 rot="16200000">
            <a:off x="9703719" y="4378105"/>
            <a:ext cx="1102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343A65"/>
                </a:solidFill>
              </a:rPr>
              <a:t>300,000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 rot="16200000">
            <a:off x="10064696" y="4324057"/>
            <a:ext cx="1102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43A65"/>
                </a:solidFill>
              </a:rPr>
              <a:t>314,230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 rot="16200000">
            <a:off x="4943073" y="4798929"/>
            <a:ext cx="1102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343A65"/>
                </a:solidFill>
              </a:rPr>
              <a:t>133,304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 rot="16200000">
            <a:off x="7730731" y="4452176"/>
            <a:ext cx="1102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343A65"/>
                </a:solidFill>
              </a:rPr>
              <a:t>272,092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 rot="16200000">
            <a:off x="10450829" y="4245909"/>
            <a:ext cx="1102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343A65"/>
                </a:solidFill>
              </a:rPr>
              <a:t>368,103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4408577" y="5940845"/>
            <a:ext cx="11836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rgbClr val="343A65"/>
                </a:solidFill>
              </a:rPr>
              <a:t>Non-Permanent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7102054" y="5940845"/>
            <a:ext cx="11776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rgbClr val="343A65"/>
                </a:solidFill>
              </a:rPr>
              <a:t>Non-Residential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10012623" y="5940845"/>
            <a:ext cx="8699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rgbClr val="343A65"/>
                </a:solidFill>
              </a:rPr>
              <a:t>Residential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1783040" y="5940845"/>
            <a:ext cx="7355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343A65"/>
                </a:solidFill>
              </a:rPr>
              <a:t>All Types</a:t>
            </a:r>
          </a:p>
        </p:txBody>
      </p:sp>
      <p:sp>
        <p:nvSpPr>
          <p:cNvPr id="69" name="Rectangle 68"/>
          <p:cNvSpPr/>
          <p:nvPr/>
        </p:nvSpPr>
        <p:spPr>
          <a:xfrm>
            <a:off x="8044382" y="2309534"/>
            <a:ext cx="22946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6B8DC4"/>
                </a:solidFill>
                <a:cs typeface="Arial"/>
              </a:rPr>
              <a:t>179% </a:t>
            </a:r>
            <a:endParaRPr lang="en-GB" sz="2400" b="1" dirty="0">
              <a:solidFill>
                <a:srgbClr val="6B8DC4"/>
              </a:solidFill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10745523" y="1463363"/>
            <a:ext cx="22946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6B8DC4"/>
                </a:solidFill>
                <a:cs typeface="Arial"/>
              </a:rPr>
              <a:t>177% </a:t>
            </a:r>
            <a:endParaRPr lang="en-GB" sz="2400" b="1" dirty="0">
              <a:solidFill>
                <a:srgbClr val="6B8DC4"/>
              </a:solidFill>
            </a:endParaRPr>
          </a:p>
        </p:txBody>
      </p:sp>
      <p:sp>
        <p:nvSpPr>
          <p:cNvPr id="72" name="Rectangle 71"/>
          <p:cNvSpPr/>
          <p:nvPr/>
        </p:nvSpPr>
        <p:spPr>
          <a:xfrm>
            <a:off x="2549365" y="1818883"/>
            <a:ext cx="22946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6B8DC4"/>
                </a:solidFill>
                <a:cs typeface="Arial"/>
              </a:rPr>
              <a:t>176% </a:t>
            </a:r>
            <a:endParaRPr lang="en-GB" sz="2400" b="1" dirty="0">
              <a:solidFill>
                <a:srgbClr val="6B8DC4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 rot="16200000">
            <a:off x="711772" y="4423030"/>
            <a:ext cx="1102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43A65"/>
                </a:solidFill>
              </a:rPr>
              <a:t>274,500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 rot="16200000">
            <a:off x="1089314" y="4423030"/>
            <a:ext cx="1102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343A65"/>
                </a:solidFill>
              </a:rPr>
              <a:t>273,000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 rot="16200000">
            <a:off x="1448142" y="4440555"/>
            <a:ext cx="1102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343A65"/>
                </a:solidFill>
              </a:rPr>
              <a:t>267,000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 rot="16200000">
            <a:off x="1813627" y="4440555"/>
            <a:ext cx="1102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343A65"/>
                </a:solidFill>
              </a:rPr>
              <a:t>264,642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 rot="16200000">
            <a:off x="2208639" y="4304134"/>
            <a:ext cx="1102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43A65"/>
                </a:solidFill>
              </a:rPr>
              <a:t>312,798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199820" y="1172909"/>
            <a:ext cx="434343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spc="600" dirty="0">
                <a:solidFill>
                  <a:srgbClr val="343A65"/>
                </a:solidFill>
              </a:rPr>
              <a:t>MONTHLY AVERAGE RENT IN LBP BY SHELTER TYPE</a:t>
            </a:r>
          </a:p>
        </p:txBody>
      </p:sp>
      <p:cxnSp>
        <p:nvCxnSpPr>
          <p:cNvPr id="79" name="Straight Connector 78"/>
          <p:cNvCxnSpPr/>
          <p:nvPr/>
        </p:nvCxnSpPr>
        <p:spPr>
          <a:xfrm>
            <a:off x="500743" y="756522"/>
            <a:ext cx="1540092" cy="0"/>
          </a:xfrm>
          <a:prstGeom prst="line">
            <a:avLst/>
          </a:prstGeom>
          <a:ln w="25400">
            <a:solidFill>
              <a:srgbClr val="6B8D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/>
          <p:cNvSpPr txBox="1"/>
          <p:nvPr/>
        </p:nvSpPr>
        <p:spPr>
          <a:xfrm>
            <a:off x="388237" y="827798"/>
            <a:ext cx="80499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pc="600" dirty="0">
                <a:solidFill>
                  <a:srgbClr val="6FC4BF"/>
                </a:solidFill>
              </a:rPr>
              <a:t>RENTAL PRICES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388237" y="286541"/>
            <a:ext cx="80499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pc="600" dirty="0">
                <a:solidFill>
                  <a:srgbClr val="6B8DC4"/>
                </a:solidFill>
              </a:rPr>
              <a:t>SHELTER</a:t>
            </a:r>
            <a:endParaRPr lang="en-GB" sz="2400" b="1" spc="600" dirty="0">
              <a:solidFill>
                <a:srgbClr val="6B8DC4"/>
              </a:solidFill>
            </a:endParaRPr>
          </a:p>
        </p:txBody>
      </p:sp>
      <p:sp>
        <p:nvSpPr>
          <p:cNvPr id="85" name="TextBox 84"/>
          <p:cNvSpPr txBox="1"/>
          <p:nvPr/>
        </p:nvSpPr>
        <p:spPr>
          <a:xfrm rot="16200000">
            <a:off x="2439417" y="2803590"/>
            <a:ext cx="13836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43A65"/>
                </a:solidFill>
              </a:rPr>
              <a:t>863,155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86" name="TextBox 85"/>
          <p:cNvSpPr txBox="1"/>
          <p:nvPr/>
        </p:nvSpPr>
        <p:spPr>
          <a:xfrm rot="16200000">
            <a:off x="5137664" y="4281108"/>
            <a:ext cx="1402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43A65"/>
                </a:solidFill>
              </a:rPr>
              <a:t>324,013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87" name="TextBox 86"/>
          <p:cNvSpPr txBox="1"/>
          <p:nvPr/>
        </p:nvSpPr>
        <p:spPr>
          <a:xfrm rot="16200000">
            <a:off x="7957378" y="3121684"/>
            <a:ext cx="13026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343A65"/>
                </a:solidFill>
              </a:rPr>
              <a:t>758,535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88" name="TextBox 87"/>
          <p:cNvSpPr txBox="1"/>
          <p:nvPr/>
        </p:nvSpPr>
        <p:spPr>
          <a:xfrm rot="16200000">
            <a:off x="10631434" y="2306433"/>
            <a:ext cx="1422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43A65"/>
                </a:solidFill>
              </a:rPr>
              <a:t>1,021,232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89" name="Rectangle 88"/>
          <p:cNvSpPr/>
          <p:nvPr/>
        </p:nvSpPr>
        <p:spPr>
          <a:xfrm>
            <a:off x="5309479" y="3298094"/>
            <a:ext cx="22946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6B8DC4"/>
                </a:solidFill>
                <a:cs typeface="Arial"/>
              </a:rPr>
              <a:t>143% </a:t>
            </a:r>
            <a:endParaRPr lang="en-GB" sz="2400" b="1" dirty="0">
              <a:solidFill>
                <a:srgbClr val="6B8DC4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2810548" y="1567535"/>
            <a:ext cx="328338" cy="279087"/>
          </a:xfrm>
          <a:prstGeom prst="rect">
            <a:avLst/>
          </a:prstGeom>
        </p:spPr>
      </p:pic>
      <p:pic>
        <p:nvPicPr>
          <p:cNvPr id="95" name="Picture 9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5514642" y="3017271"/>
            <a:ext cx="328338" cy="279087"/>
          </a:xfrm>
          <a:prstGeom prst="rect">
            <a:avLst/>
          </a:prstGeom>
        </p:spPr>
      </p:pic>
      <p:pic>
        <p:nvPicPr>
          <p:cNvPr id="96" name="Picture 9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8267575" y="2035916"/>
            <a:ext cx="328338" cy="279087"/>
          </a:xfrm>
          <a:prstGeom prst="rect">
            <a:avLst/>
          </a:prstGeom>
        </p:spPr>
      </p:pic>
      <p:pic>
        <p:nvPicPr>
          <p:cNvPr id="97" name="Picture 9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10967482" y="1159650"/>
            <a:ext cx="328338" cy="279087"/>
          </a:xfrm>
          <a:prstGeom prst="rect">
            <a:avLst/>
          </a:prstGeom>
        </p:spPr>
      </p:pic>
      <p:grpSp>
        <p:nvGrpSpPr>
          <p:cNvPr id="71" name="Group 70"/>
          <p:cNvGrpSpPr/>
          <p:nvPr/>
        </p:nvGrpSpPr>
        <p:grpSpPr>
          <a:xfrm>
            <a:off x="5858391" y="6387598"/>
            <a:ext cx="6026265" cy="279413"/>
            <a:chOff x="5262724" y="6349107"/>
            <a:chExt cx="6026265" cy="279413"/>
          </a:xfrm>
        </p:grpSpPr>
        <p:sp>
          <p:nvSpPr>
            <p:cNvPr id="73" name="TextBox 72"/>
            <p:cNvSpPr txBox="1"/>
            <p:nvPr/>
          </p:nvSpPr>
          <p:spPr>
            <a:xfrm>
              <a:off x="6697431" y="6349107"/>
              <a:ext cx="49885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343A65"/>
                  </a:solidFill>
                </a:rPr>
                <a:t>2018</a:t>
              </a: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7769905" y="6351521"/>
              <a:ext cx="49885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343A65"/>
                  </a:solidFill>
                </a:rPr>
                <a:t>2019</a:t>
              </a: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8824211" y="6351521"/>
              <a:ext cx="49885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343A65"/>
                  </a:solidFill>
                </a:rPr>
                <a:t>2020</a:t>
              </a: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9830212" y="6351521"/>
              <a:ext cx="49885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343A65"/>
                  </a:solidFill>
                </a:rPr>
                <a:t>2021</a:t>
              </a:r>
            </a:p>
          </p:txBody>
        </p:sp>
        <p:sp>
          <p:nvSpPr>
            <p:cNvPr id="78" name="Rectangle 77"/>
            <p:cNvSpPr/>
            <p:nvPr/>
          </p:nvSpPr>
          <p:spPr>
            <a:xfrm>
              <a:off x="6433713" y="6364773"/>
              <a:ext cx="261333" cy="261333"/>
            </a:xfrm>
            <a:prstGeom prst="rect">
              <a:avLst/>
            </a:prstGeom>
            <a:solidFill>
              <a:srgbClr val="F3EB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Rectangle 79"/>
            <p:cNvSpPr/>
            <p:nvPr/>
          </p:nvSpPr>
          <p:spPr>
            <a:xfrm>
              <a:off x="7524666" y="6364773"/>
              <a:ext cx="261333" cy="261333"/>
            </a:xfrm>
            <a:prstGeom prst="rect">
              <a:avLst/>
            </a:prstGeom>
            <a:solidFill>
              <a:srgbClr val="B9D6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Rectangle 81"/>
            <p:cNvSpPr/>
            <p:nvPr/>
          </p:nvSpPr>
          <p:spPr>
            <a:xfrm>
              <a:off x="8580263" y="6364773"/>
              <a:ext cx="261333" cy="261333"/>
            </a:xfrm>
            <a:prstGeom prst="rect">
              <a:avLst/>
            </a:prstGeom>
            <a:solidFill>
              <a:srgbClr val="69C3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ectangle 82"/>
            <p:cNvSpPr/>
            <p:nvPr/>
          </p:nvSpPr>
          <p:spPr>
            <a:xfrm>
              <a:off x="9568879" y="6364773"/>
              <a:ext cx="261333" cy="261333"/>
            </a:xfrm>
            <a:prstGeom prst="rect">
              <a:avLst/>
            </a:prstGeom>
            <a:solidFill>
              <a:srgbClr val="6B8D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10790134" y="6351521"/>
              <a:ext cx="49885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343A65"/>
                  </a:solidFill>
                </a:rPr>
                <a:t>2022</a:t>
              </a:r>
            </a:p>
          </p:txBody>
        </p:sp>
        <p:sp>
          <p:nvSpPr>
            <p:cNvPr id="93" name="Rectangle 92"/>
            <p:cNvSpPr/>
            <p:nvPr/>
          </p:nvSpPr>
          <p:spPr>
            <a:xfrm>
              <a:off x="10528801" y="6364773"/>
              <a:ext cx="261333" cy="261333"/>
            </a:xfrm>
            <a:prstGeom prst="rect">
              <a:avLst/>
            </a:prstGeom>
            <a:solidFill>
              <a:srgbClr val="343A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5526442" y="6349107"/>
              <a:ext cx="49885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343A65"/>
                  </a:solidFill>
                </a:rPr>
                <a:t>2017</a:t>
              </a:r>
            </a:p>
          </p:txBody>
        </p:sp>
        <p:sp>
          <p:nvSpPr>
            <p:cNvPr id="99" name="Rectangle 98"/>
            <p:cNvSpPr/>
            <p:nvPr/>
          </p:nvSpPr>
          <p:spPr>
            <a:xfrm>
              <a:off x="5262724" y="6364773"/>
              <a:ext cx="261333" cy="261333"/>
            </a:xfrm>
            <a:prstGeom prst="rect">
              <a:avLst/>
            </a:prstGeom>
            <a:solidFill>
              <a:srgbClr val="C4C4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801268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Picture 1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397084" y="4547984"/>
            <a:ext cx="1821228" cy="579914"/>
          </a:xfrm>
          <a:prstGeom prst="rect">
            <a:avLst/>
          </a:prstGeom>
        </p:spPr>
      </p:pic>
      <p:pic>
        <p:nvPicPr>
          <p:cNvPr id="149" name="Picture 14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267336" y="4178652"/>
            <a:ext cx="2505873" cy="579914"/>
          </a:xfrm>
          <a:prstGeom prst="rect">
            <a:avLst/>
          </a:prstGeom>
        </p:spPr>
      </p:pic>
      <p:pic>
        <p:nvPicPr>
          <p:cNvPr id="150" name="Picture 14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2832795" y="4616109"/>
            <a:ext cx="1694941" cy="579914"/>
          </a:xfrm>
          <a:prstGeom prst="rect">
            <a:avLst/>
          </a:prstGeom>
        </p:spPr>
      </p:pic>
      <p:pic>
        <p:nvPicPr>
          <p:cNvPr id="151" name="Picture 15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3146443" y="3509732"/>
            <a:ext cx="3745867" cy="579914"/>
          </a:xfrm>
          <a:prstGeom prst="rect">
            <a:avLst/>
          </a:prstGeom>
        </p:spPr>
      </p:pic>
      <p:pic>
        <p:nvPicPr>
          <p:cNvPr id="152" name="Picture 15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5280604" y="4350286"/>
            <a:ext cx="2187710" cy="579914"/>
          </a:xfrm>
          <a:prstGeom prst="rect">
            <a:avLst/>
          </a:prstGeom>
        </p:spPr>
      </p:pic>
      <p:pic>
        <p:nvPicPr>
          <p:cNvPr id="153" name="Picture 15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6461106" y="4178653"/>
            <a:ext cx="2505872" cy="579914"/>
          </a:xfrm>
          <a:prstGeom prst="rect">
            <a:avLst/>
          </a:prstGeom>
        </p:spPr>
      </p:pic>
      <p:pic>
        <p:nvPicPr>
          <p:cNvPr id="154" name="Picture 15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7544273" y="3884352"/>
            <a:ext cx="3051433" cy="579914"/>
          </a:xfrm>
          <a:prstGeom prst="rect">
            <a:avLst/>
          </a:prstGeom>
        </p:spPr>
      </p:pic>
      <p:pic>
        <p:nvPicPr>
          <p:cNvPr id="155" name="Picture 15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9107347" y="4111413"/>
            <a:ext cx="2630531" cy="579914"/>
          </a:xfrm>
          <a:prstGeom prst="rect">
            <a:avLst/>
          </a:prstGeom>
        </p:spPr>
      </p:pic>
      <p:pic>
        <p:nvPicPr>
          <p:cNvPr id="156" name="Picture 15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0353828" y="4030123"/>
            <a:ext cx="2781221" cy="57991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267" y="2929466"/>
            <a:ext cx="11809790" cy="280462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768163" y="504919"/>
            <a:ext cx="49648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spc="600" dirty="0">
                <a:solidFill>
                  <a:srgbClr val="343A65"/>
                </a:solidFill>
              </a:rPr>
              <a:t>MONTHLY AVERAGE RENT </a:t>
            </a:r>
            <a:r>
              <a:rPr lang="en-US" b="1" spc="600">
                <a:solidFill>
                  <a:srgbClr val="343A65"/>
                </a:solidFill>
              </a:rPr>
              <a:t>IN LBP BY GOVERNORATE</a:t>
            </a:r>
            <a:endParaRPr lang="en-US" b="1" spc="600" dirty="0">
              <a:solidFill>
                <a:srgbClr val="343A65"/>
              </a:solidFill>
            </a:endParaRPr>
          </a:p>
        </p:txBody>
      </p:sp>
      <p:cxnSp>
        <p:nvCxnSpPr>
          <p:cNvPr id="79" name="Straight Connector 78"/>
          <p:cNvCxnSpPr/>
          <p:nvPr/>
        </p:nvCxnSpPr>
        <p:spPr>
          <a:xfrm>
            <a:off x="500743" y="756522"/>
            <a:ext cx="1540092" cy="0"/>
          </a:xfrm>
          <a:prstGeom prst="line">
            <a:avLst/>
          </a:prstGeom>
          <a:ln w="25400">
            <a:solidFill>
              <a:srgbClr val="6B8D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/>
          <p:cNvSpPr txBox="1"/>
          <p:nvPr/>
        </p:nvSpPr>
        <p:spPr>
          <a:xfrm>
            <a:off x="388237" y="827798"/>
            <a:ext cx="80499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pc="600" dirty="0">
                <a:solidFill>
                  <a:srgbClr val="6FC4BF"/>
                </a:solidFill>
              </a:rPr>
              <a:t>RENTAL PRICES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388237" y="286541"/>
            <a:ext cx="80499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pc="600" dirty="0">
                <a:solidFill>
                  <a:srgbClr val="6B8DC4"/>
                </a:solidFill>
              </a:rPr>
              <a:t>SHELTER</a:t>
            </a:r>
            <a:endParaRPr lang="en-GB" sz="2400" b="1" spc="600" dirty="0">
              <a:solidFill>
                <a:srgbClr val="6B8DC4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509976" y="5850251"/>
            <a:ext cx="4866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343A65"/>
                </a:solidFill>
              </a:rPr>
              <a:t>Total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1856003" y="5850251"/>
            <a:ext cx="5395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rgbClr val="343A65"/>
                </a:solidFill>
              </a:rPr>
              <a:t>Akkar</a:t>
            </a:r>
            <a:endParaRPr lang="en-US" sz="1200" dirty="0">
              <a:solidFill>
                <a:srgbClr val="343A65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2998770" y="5811937"/>
            <a:ext cx="7922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rgbClr val="343A65"/>
                </a:solidFill>
              </a:rPr>
              <a:t>Baalbek-</a:t>
            </a:r>
          </a:p>
          <a:p>
            <a:pPr algn="ctr"/>
            <a:r>
              <a:rPr lang="en-US" sz="1200" dirty="0">
                <a:solidFill>
                  <a:srgbClr val="343A65"/>
                </a:solidFill>
              </a:rPr>
              <a:t>El </a:t>
            </a:r>
            <a:r>
              <a:rPr lang="en-US" sz="1200" dirty="0" err="1">
                <a:solidFill>
                  <a:srgbClr val="343A65"/>
                </a:solidFill>
              </a:rPr>
              <a:t>Hermel</a:t>
            </a:r>
            <a:endParaRPr lang="en-US" sz="1200" dirty="0">
              <a:solidFill>
                <a:srgbClr val="343A65"/>
              </a:solidFill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4509185" y="5850251"/>
            <a:ext cx="5645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rgbClr val="343A65"/>
                </a:solidFill>
              </a:rPr>
              <a:t>Beirut</a:t>
            </a:r>
            <a:endParaRPr lang="en-US" sz="1200" dirty="0">
              <a:solidFill>
                <a:srgbClr val="343A65"/>
              </a:solidFill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5802894" y="5850251"/>
            <a:ext cx="5603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rgbClr val="343A65"/>
                </a:solidFill>
              </a:rPr>
              <a:t>Bekaa</a:t>
            </a:r>
            <a:endParaRPr lang="en-US" sz="1200" dirty="0">
              <a:solidFill>
                <a:srgbClr val="343A65"/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7005642" y="5850251"/>
            <a:ext cx="8997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343A65"/>
                </a:solidFill>
              </a:rPr>
              <a:t>El </a:t>
            </a:r>
            <a:r>
              <a:rPr lang="en-US" sz="1200" dirty="0" err="1">
                <a:solidFill>
                  <a:srgbClr val="343A65"/>
                </a:solidFill>
              </a:rPr>
              <a:t>Nabatieh</a:t>
            </a:r>
            <a:endParaRPr lang="en-US" sz="1200" dirty="0">
              <a:solidFill>
                <a:srgbClr val="343A65"/>
              </a:solidFill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8185254" y="5850251"/>
            <a:ext cx="11803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rgbClr val="343A65"/>
                </a:solidFill>
              </a:rPr>
              <a:t>Mount Lebanon</a:t>
            </a:r>
            <a:endParaRPr lang="en-US" sz="1200" dirty="0">
              <a:solidFill>
                <a:srgbClr val="343A65"/>
              </a:solidFill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9806326" y="5850251"/>
            <a:ext cx="5501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rgbClr val="343A65"/>
                </a:solidFill>
              </a:rPr>
              <a:t>North</a:t>
            </a:r>
            <a:endParaRPr lang="en-US" sz="1200" dirty="0">
              <a:solidFill>
                <a:srgbClr val="343A65"/>
              </a:solidFill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11183420" y="5850251"/>
            <a:ext cx="5485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343A65"/>
                </a:solidFill>
              </a:rPr>
              <a:t>South</a:t>
            </a:r>
          </a:p>
        </p:txBody>
      </p:sp>
      <p:grpSp>
        <p:nvGrpSpPr>
          <p:cNvPr id="102" name="Group 101"/>
          <p:cNvGrpSpPr/>
          <p:nvPr/>
        </p:nvGrpSpPr>
        <p:grpSpPr>
          <a:xfrm>
            <a:off x="8231734" y="6282932"/>
            <a:ext cx="3764323" cy="276999"/>
            <a:chOff x="7524666" y="6364773"/>
            <a:chExt cx="3764323" cy="276999"/>
          </a:xfrm>
        </p:grpSpPr>
        <p:sp>
          <p:nvSpPr>
            <p:cNvPr id="103" name="TextBox 102"/>
            <p:cNvSpPr txBox="1"/>
            <p:nvPr/>
          </p:nvSpPr>
          <p:spPr>
            <a:xfrm>
              <a:off x="7769905" y="6364773"/>
              <a:ext cx="49885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343A65"/>
                  </a:solidFill>
                </a:rPr>
                <a:t>2019</a:t>
              </a:r>
            </a:p>
          </p:txBody>
        </p:sp>
        <p:sp>
          <p:nvSpPr>
            <p:cNvPr id="104" name="TextBox 103"/>
            <p:cNvSpPr txBox="1"/>
            <p:nvPr/>
          </p:nvSpPr>
          <p:spPr>
            <a:xfrm>
              <a:off x="8824211" y="6364773"/>
              <a:ext cx="49885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343A65"/>
                  </a:solidFill>
                </a:rPr>
                <a:t>2020</a:t>
              </a:r>
            </a:p>
          </p:txBody>
        </p:sp>
        <p:sp>
          <p:nvSpPr>
            <p:cNvPr id="105" name="TextBox 104"/>
            <p:cNvSpPr txBox="1"/>
            <p:nvPr/>
          </p:nvSpPr>
          <p:spPr>
            <a:xfrm>
              <a:off x="9830212" y="6364773"/>
              <a:ext cx="49885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343A65"/>
                  </a:solidFill>
                </a:rPr>
                <a:t>2021</a:t>
              </a:r>
            </a:p>
          </p:txBody>
        </p:sp>
        <p:sp>
          <p:nvSpPr>
            <p:cNvPr id="106" name="Rectangle 105"/>
            <p:cNvSpPr/>
            <p:nvPr/>
          </p:nvSpPr>
          <p:spPr>
            <a:xfrm>
              <a:off x="7524666" y="6364773"/>
              <a:ext cx="261333" cy="261333"/>
            </a:xfrm>
            <a:prstGeom prst="rect">
              <a:avLst/>
            </a:prstGeom>
            <a:solidFill>
              <a:srgbClr val="B9D6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Rectangle 106"/>
            <p:cNvSpPr/>
            <p:nvPr/>
          </p:nvSpPr>
          <p:spPr>
            <a:xfrm>
              <a:off x="8580263" y="6364773"/>
              <a:ext cx="261333" cy="261333"/>
            </a:xfrm>
            <a:prstGeom prst="rect">
              <a:avLst/>
            </a:prstGeom>
            <a:solidFill>
              <a:srgbClr val="69C3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Rectangle 107"/>
            <p:cNvSpPr/>
            <p:nvPr/>
          </p:nvSpPr>
          <p:spPr>
            <a:xfrm>
              <a:off x="9568879" y="6364773"/>
              <a:ext cx="261333" cy="261333"/>
            </a:xfrm>
            <a:prstGeom prst="rect">
              <a:avLst/>
            </a:prstGeom>
            <a:solidFill>
              <a:srgbClr val="6B8D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10790134" y="6364773"/>
              <a:ext cx="49885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343A65"/>
                  </a:solidFill>
                </a:rPr>
                <a:t>2022</a:t>
              </a:r>
            </a:p>
          </p:txBody>
        </p:sp>
        <p:sp>
          <p:nvSpPr>
            <p:cNvPr id="110" name="Rectangle 109"/>
            <p:cNvSpPr/>
            <p:nvPr/>
          </p:nvSpPr>
          <p:spPr>
            <a:xfrm>
              <a:off x="10528801" y="6364773"/>
              <a:ext cx="261333" cy="261333"/>
            </a:xfrm>
            <a:prstGeom prst="rect">
              <a:avLst/>
            </a:prstGeom>
            <a:solidFill>
              <a:srgbClr val="343A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1" name="TextBox 110"/>
          <p:cNvSpPr txBox="1"/>
          <p:nvPr/>
        </p:nvSpPr>
        <p:spPr>
          <a:xfrm rot="16200000">
            <a:off x="-229395" y="4535461"/>
            <a:ext cx="1102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343A65"/>
                </a:solidFill>
              </a:rPr>
              <a:t>266,254</a:t>
            </a:r>
            <a:endParaRPr lang="en-GB" sz="1600" b="1" dirty="0">
              <a:solidFill>
                <a:srgbClr val="343A65"/>
              </a:solidFill>
            </a:endParaRPr>
          </a:p>
        </p:txBody>
      </p:sp>
      <p:sp>
        <p:nvSpPr>
          <p:cNvPr id="112" name="TextBox 111"/>
          <p:cNvSpPr txBox="1"/>
          <p:nvPr/>
        </p:nvSpPr>
        <p:spPr>
          <a:xfrm rot="16200000">
            <a:off x="17327" y="4535461"/>
            <a:ext cx="1102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rgbClr val="343A65"/>
                </a:solidFill>
              </a:rPr>
              <a:t>264,642</a:t>
            </a:r>
            <a:endParaRPr lang="en-GB" sz="1600" b="1" dirty="0">
              <a:solidFill>
                <a:srgbClr val="343A65"/>
              </a:solidFill>
            </a:endParaRPr>
          </a:p>
        </p:txBody>
      </p:sp>
      <p:sp>
        <p:nvSpPr>
          <p:cNvPr id="113" name="TextBox 112"/>
          <p:cNvSpPr txBox="1"/>
          <p:nvPr/>
        </p:nvSpPr>
        <p:spPr>
          <a:xfrm rot="16200000">
            <a:off x="82507" y="4268918"/>
            <a:ext cx="15273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343A65"/>
                </a:solidFill>
              </a:rPr>
              <a:t>312,798</a:t>
            </a:r>
            <a:endParaRPr lang="en-GB" sz="1600" b="1" dirty="0">
              <a:solidFill>
                <a:srgbClr val="343A65"/>
              </a:solidFill>
            </a:endParaRPr>
          </a:p>
        </p:txBody>
      </p:sp>
      <p:sp>
        <p:nvSpPr>
          <p:cNvPr id="114" name="TextBox 113"/>
          <p:cNvSpPr txBox="1"/>
          <p:nvPr/>
        </p:nvSpPr>
        <p:spPr>
          <a:xfrm rot="16200000">
            <a:off x="873473" y="4505382"/>
            <a:ext cx="15273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rgbClr val="343A65"/>
                </a:solidFill>
              </a:rPr>
              <a:t>173,191</a:t>
            </a:r>
            <a:endParaRPr lang="en-GB" sz="1600" b="1" dirty="0">
              <a:solidFill>
                <a:srgbClr val="343A65"/>
              </a:solidFill>
            </a:endParaRPr>
          </a:p>
        </p:txBody>
      </p:sp>
      <p:sp>
        <p:nvSpPr>
          <p:cNvPr id="115" name="TextBox 114"/>
          <p:cNvSpPr txBox="1"/>
          <p:nvPr/>
        </p:nvSpPr>
        <p:spPr>
          <a:xfrm rot="16200000">
            <a:off x="1152032" y="4489053"/>
            <a:ext cx="15273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rgbClr val="343A65"/>
                </a:solidFill>
              </a:rPr>
              <a:t>182,097</a:t>
            </a:r>
            <a:endParaRPr lang="en-GB" sz="1600" b="1" dirty="0">
              <a:solidFill>
                <a:srgbClr val="343A65"/>
              </a:solidFill>
            </a:endParaRPr>
          </a:p>
        </p:txBody>
      </p:sp>
      <p:sp>
        <p:nvSpPr>
          <p:cNvPr id="116" name="TextBox 115"/>
          <p:cNvSpPr txBox="1"/>
          <p:nvPr/>
        </p:nvSpPr>
        <p:spPr>
          <a:xfrm rot="16200000">
            <a:off x="1398540" y="4489052"/>
            <a:ext cx="15273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rgbClr val="343A65"/>
                </a:solidFill>
              </a:rPr>
              <a:t>209,505</a:t>
            </a:r>
            <a:endParaRPr lang="en-GB" sz="1600" b="1" dirty="0">
              <a:solidFill>
                <a:srgbClr val="343A65"/>
              </a:solidFill>
            </a:endParaRPr>
          </a:p>
        </p:txBody>
      </p:sp>
      <p:sp>
        <p:nvSpPr>
          <p:cNvPr id="117" name="TextBox 116"/>
          <p:cNvSpPr txBox="1"/>
          <p:nvPr/>
        </p:nvSpPr>
        <p:spPr>
          <a:xfrm rot="16200000">
            <a:off x="2224655" y="4573720"/>
            <a:ext cx="15273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rgbClr val="343A65"/>
                </a:solidFill>
              </a:rPr>
              <a:t>129,985</a:t>
            </a:r>
            <a:endParaRPr lang="en-GB" sz="1600" b="1" dirty="0">
              <a:solidFill>
                <a:srgbClr val="343A65"/>
              </a:solidFill>
            </a:endParaRPr>
          </a:p>
        </p:txBody>
      </p:sp>
      <p:sp>
        <p:nvSpPr>
          <p:cNvPr id="118" name="TextBox 117"/>
          <p:cNvSpPr txBox="1"/>
          <p:nvPr/>
        </p:nvSpPr>
        <p:spPr>
          <a:xfrm rot="16200000">
            <a:off x="2484999" y="4522918"/>
            <a:ext cx="15273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rgbClr val="343A65"/>
                </a:solidFill>
              </a:rPr>
              <a:t>133,864</a:t>
            </a:r>
            <a:endParaRPr lang="en-GB" sz="1600" b="1" dirty="0">
              <a:solidFill>
                <a:srgbClr val="343A65"/>
              </a:solidFill>
            </a:endParaRPr>
          </a:p>
        </p:txBody>
      </p:sp>
      <p:sp>
        <p:nvSpPr>
          <p:cNvPr id="119" name="TextBox 118"/>
          <p:cNvSpPr txBox="1"/>
          <p:nvPr/>
        </p:nvSpPr>
        <p:spPr>
          <a:xfrm rot="16200000">
            <a:off x="2774363" y="4489052"/>
            <a:ext cx="15273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rgbClr val="343A65"/>
                </a:solidFill>
              </a:rPr>
              <a:t>168,621</a:t>
            </a:r>
            <a:endParaRPr lang="en-GB" sz="1600" b="1" dirty="0">
              <a:solidFill>
                <a:srgbClr val="343A65"/>
              </a:solidFill>
            </a:endParaRPr>
          </a:p>
        </p:txBody>
      </p:sp>
      <p:sp>
        <p:nvSpPr>
          <p:cNvPr id="120" name="TextBox 119"/>
          <p:cNvSpPr txBox="1"/>
          <p:nvPr/>
        </p:nvSpPr>
        <p:spPr>
          <a:xfrm rot="16200000">
            <a:off x="3576246" y="3921976"/>
            <a:ext cx="15273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rgbClr val="343A65"/>
                </a:solidFill>
              </a:rPr>
              <a:t>488,335</a:t>
            </a:r>
            <a:endParaRPr lang="en-GB" sz="1600" b="1" dirty="0">
              <a:solidFill>
                <a:srgbClr val="343A65"/>
              </a:solidFill>
            </a:endParaRPr>
          </a:p>
        </p:txBody>
      </p:sp>
      <p:sp>
        <p:nvSpPr>
          <p:cNvPr id="121" name="TextBox 120"/>
          <p:cNvSpPr txBox="1"/>
          <p:nvPr/>
        </p:nvSpPr>
        <p:spPr>
          <a:xfrm rot="16200000">
            <a:off x="3823764" y="4006641"/>
            <a:ext cx="15273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rgbClr val="343A65"/>
                </a:solidFill>
              </a:rPr>
              <a:t>454,897</a:t>
            </a:r>
            <a:endParaRPr lang="en-GB" sz="1600" b="1" dirty="0">
              <a:solidFill>
                <a:srgbClr val="343A65"/>
              </a:solidFill>
            </a:endParaRPr>
          </a:p>
        </p:txBody>
      </p:sp>
      <p:sp>
        <p:nvSpPr>
          <p:cNvPr id="122" name="TextBox 121"/>
          <p:cNvSpPr txBox="1"/>
          <p:nvPr/>
        </p:nvSpPr>
        <p:spPr>
          <a:xfrm rot="16200000">
            <a:off x="4085925" y="3810057"/>
            <a:ext cx="15273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rgbClr val="343A65"/>
                </a:solidFill>
              </a:rPr>
              <a:t>540,235</a:t>
            </a:r>
            <a:endParaRPr lang="en-GB" sz="1600" b="1" dirty="0">
              <a:solidFill>
                <a:srgbClr val="343A65"/>
              </a:solidFill>
            </a:endParaRPr>
          </a:p>
        </p:txBody>
      </p:sp>
      <p:sp>
        <p:nvSpPr>
          <p:cNvPr id="123" name="TextBox 122"/>
          <p:cNvSpPr txBox="1"/>
          <p:nvPr/>
        </p:nvSpPr>
        <p:spPr>
          <a:xfrm rot="16200000">
            <a:off x="4917233" y="4489051"/>
            <a:ext cx="15273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rgbClr val="343A65"/>
                </a:solidFill>
              </a:rPr>
              <a:t>165,090</a:t>
            </a:r>
            <a:endParaRPr lang="en-GB" sz="1600" b="1" dirty="0">
              <a:solidFill>
                <a:srgbClr val="343A65"/>
              </a:solidFill>
            </a:endParaRPr>
          </a:p>
        </p:txBody>
      </p:sp>
      <p:sp>
        <p:nvSpPr>
          <p:cNvPr id="124" name="TextBox 123"/>
          <p:cNvSpPr txBox="1"/>
          <p:nvPr/>
        </p:nvSpPr>
        <p:spPr>
          <a:xfrm rot="16200000">
            <a:off x="5173011" y="4489051"/>
            <a:ext cx="15273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rgbClr val="343A65"/>
                </a:solidFill>
              </a:rPr>
              <a:t>179,188</a:t>
            </a:r>
            <a:endParaRPr lang="en-GB" sz="1600" b="1" dirty="0">
              <a:solidFill>
                <a:srgbClr val="343A65"/>
              </a:solidFill>
            </a:endParaRPr>
          </a:p>
        </p:txBody>
      </p:sp>
      <p:sp>
        <p:nvSpPr>
          <p:cNvPr id="125" name="TextBox 124"/>
          <p:cNvSpPr txBox="1"/>
          <p:nvPr/>
        </p:nvSpPr>
        <p:spPr>
          <a:xfrm rot="16200000">
            <a:off x="5458072" y="4322870"/>
            <a:ext cx="15273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rgbClr val="343A65"/>
                </a:solidFill>
              </a:rPr>
              <a:t>238,532</a:t>
            </a:r>
            <a:endParaRPr lang="en-GB" sz="1600" b="1" dirty="0">
              <a:solidFill>
                <a:srgbClr val="343A65"/>
              </a:solidFill>
            </a:endParaRPr>
          </a:p>
        </p:txBody>
      </p:sp>
      <p:sp>
        <p:nvSpPr>
          <p:cNvPr id="126" name="TextBox 125"/>
          <p:cNvSpPr txBox="1"/>
          <p:nvPr/>
        </p:nvSpPr>
        <p:spPr>
          <a:xfrm rot="16200000">
            <a:off x="6246361" y="4322870"/>
            <a:ext cx="15273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rgbClr val="343A65"/>
                </a:solidFill>
              </a:rPr>
              <a:t>262,625</a:t>
            </a:r>
            <a:endParaRPr lang="en-GB" sz="1600" b="1" dirty="0">
              <a:solidFill>
                <a:srgbClr val="343A65"/>
              </a:solidFill>
            </a:endParaRPr>
          </a:p>
        </p:txBody>
      </p:sp>
      <p:sp>
        <p:nvSpPr>
          <p:cNvPr id="127" name="TextBox 126"/>
          <p:cNvSpPr txBox="1"/>
          <p:nvPr/>
        </p:nvSpPr>
        <p:spPr>
          <a:xfrm rot="16200000">
            <a:off x="6499345" y="4268917"/>
            <a:ext cx="15273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rgbClr val="343A65"/>
                </a:solidFill>
              </a:rPr>
              <a:t>276,002</a:t>
            </a:r>
            <a:endParaRPr lang="en-GB" sz="1600" b="1" dirty="0">
              <a:solidFill>
                <a:srgbClr val="343A65"/>
              </a:solidFill>
            </a:endParaRPr>
          </a:p>
        </p:txBody>
      </p:sp>
      <p:sp>
        <p:nvSpPr>
          <p:cNvPr id="128" name="TextBox 127"/>
          <p:cNvSpPr txBox="1"/>
          <p:nvPr/>
        </p:nvSpPr>
        <p:spPr>
          <a:xfrm rot="16200000">
            <a:off x="6768817" y="4268917"/>
            <a:ext cx="15273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rgbClr val="343A65"/>
                </a:solidFill>
              </a:rPr>
              <a:t>317,214</a:t>
            </a:r>
            <a:endParaRPr lang="en-GB" sz="1600" b="1" dirty="0">
              <a:solidFill>
                <a:srgbClr val="343A65"/>
              </a:solidFill>
            </a:endParaRPr>
          </a:p>
        </p:txBody>
      </p:sp>
      <p:sp>
        <p:nvSpPr>
          <p:cNvPr id="129" name="TextBox 128"/>
          <p:cNvSpPr txBox="1"/>
          <p:nvPr/>
        </p:nvSpPr>
        <p:spPr>
          <a:xfrm rot="16200000">
            <a:off x="7611174" y="4127212"/>
            <a:ext cx="15273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rgbClr val="343A65"/>
                </a:solidFill>
              </a:rPr>
              <a:t>365,262</a:t>
            </a:r>
            <a:endParaRPr lang="en-GB" sz="1600" b="1" dirty="0">
              <a:solidFill>
                <a:srgbClr val="343A65"/>
              </a:solidFill>
            </a:endParaRPr>
          </a:p>
        </p:txBody>
      </p:sp>
      <p:sp>
        <p:nvSpPr>
          <p:cNvPr id="130" name="TextBox 129"/>
          <p:cNvSpPr txBox="1"/>
          <p:nvPr/>
        </p:nvSpPr>
        <p:spPr>
          <a:xfrm rot="16200000">
            <a:off x="7882588" y="4095570"/>
            <a:ext cx="15273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343A65"/>
                </a:solidFill>
              </a:rPr>
              <a:t>359,818</a:t>
            </a:r>
            <a:endParaRPr lang="en-GB" sz="1600" b="1" dirty="0">
              <a:solidFill>
                <a:srgbClr val="343A65"/>
              </a:solidFill>
            </a:endParaRPr>
          </a:p>
        </p:txBody>
      </p:sp>
      <p:sp>
        <p:nvSpPr>
          <p:cNvPr id="131" name="TextBox 130"/>
          <p:cNvSpPr txBox="1"/>
          <p:nvPr/>
        </p:nvSpPr>
        <p:spPr>
          <a:xfrm rot="16200000">
            <a:off x="8132015" y="4095570"/>
            <a:ext cx="15273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rgbClr val="343A65"/>
                </a:solidFill>
              </a:rPr>
              <a:t>402,553</a:t>
            </a:r>
            <a:endParaRPr lang="en-GB" sz="1600" b="1" dirty="0">
              <a:solidFill>
                <a:srgbClr val="343A65"/>
              </a:solidFill>
            </a:endParaRPr>
          </a:p>
        </p:txBody>
      </p:sp>
      <p:sp>
        <p:nvSpPr>
          <p:cNvPr id="132" name="TextBox 131"/>
          <p:cNvSpPr txBox="1"/>
          <p:nvPr/>
        </p:nvSpPr>
        <p:spPr>
          <a:xfrm rot="16200000">
            <a:off x="8948293" y="4241354"/>
            <a:ext cx="15273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343A65"/>
                </a:solidFill>
              </a:rPr>
              <a:t>302,075</a:t>
            </a:r>
            <a:endParaRPr lang="en-GB" sz="1600" b="1" dirty="0">
              <a:solidFill>
                <a:srgbClr val="343A65"/>
              </a:solidFill>
            </a:endParaRPr>
          </a:p>
        </p:txBody>
      </p:sp>
      <p:sp>
        <p:nvSpPr>
          <p:cNvPr id="133" name="TextBox 132"/>
          <p:cNvSpPr txBox="1"/>
          <p:nvPr/>
        </p:nvSpPr>
        <p:spPr>
          <a:xfrm rot="16200000">
            <a:off x="9222989" y="4261112"/>
            <a:ext cx="15273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rgbClr val="343A65"/>
                </a:solidFill>
              </a:rPr>
              <a:t>288,761</a:t>
            </a:r>
            <a:endParaRPr lang="en-GB" sz="1600" b="1" dirty="0">
              <a:solidFill>
                <a:srgbClr val="343A65"/>
              </a:solidFill>
            </a:endParaRPr>
          </a:p>
        </p:txBody>
      </p:sp>
      <p:sp>
        <p:nvSpPr>
          <p:cNvPr id="134" name="TextBox 133"/>
          <p:cNvSpPr txBox="1"/>
          <p:nvPr/>
        </p:nvSpPr>
        <p:spPr>
          <a:xfrm rot="16200000">
            <a:off x="9488460" y="4180445"/>
            <a:ext cx="15273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rgbClr val="343A65"/>
                </a:solidFill>
              </a:rPr>
              <a:t>361,582</a:t>
            </a:r>
            <a:endParaRPr lang="en-GB" sz="1600" b="1" dirty="0">
              <a:solidFill>
                <a:srgbClr val="343A65"/>
              </a:solidFill>
            </a:endParaRPr>
          </a:p>
        </p:txBody>
      </p:sp>
      <p:sp>
        <p:nvSpPr>
          <p:cNvPr id="135" name="TextBox 134"/>
          <p:cNvSpPr txBox="1"/>
          <p:nvPr/>
        </p:nvSpPr>
        <p:spPr>
          <a:xfrm rot="16200000">
            <a:off x="10302930" y="4348602"/>
            <a:ext cx="15273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rgbClr val="343A65"/>
                </a:solidFill>
              </a:rPr>
              <a:t>283,721</a:t>
            </a:r>
            <a:endParaRPr lang="en-GB" sz="1600" b="1" dirty="0">
              <a:solidFill>
                <a:srgbClr val="343A65"/>
              </a:solidFill>
            </a:endParaRPr>
          </a:p>
        </p:txBody>
      </p:sp>
      <p:sp>
        <p:nvSpPr>
          <p:cNvPr id="136" name="TextBox 135"/>
          <p:cNvSpPr txBox="1"/>
          <p:nvPr/>
        </p:nvSpPr>
        <p:spPr>
          <a:xfrm rot="16200000">
            <a:off x="10579434" y="4333188"/>
            <a:ext cx="15273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rgbClr val="343A65"/>
                </a:solidFill>
              </a:rPr>
              <a:t>271,869</a:t>
            </a:r>
            <a:endParaRPr lang="en-GB" sz="1600" b="1" dirty="0">
              <a:solidFill>
                <a:srgbClr val="343A65"/>
              </a:solidFill>
            </a:endParaRPr>
          </a:p>
        </p:txBody>
      </p:sp>
      <p:sp>
        <p:nvSpPr>
          <p:cNvPr id="137" name="TextBox 136"/>
          <p:cNvSpPr txBox="1"/>
          <p:nvPr/>
        </p:nvSpPr>
        <p:spPr>
          <a:xfrm rot="16200000">
            <a:off x="10844905" y="4140772"/>
            <a:ext cx="15273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343A65"/>
                </a:solidFill>
              </a:rPr>
              <a:t>364,084</a:t>
            </a:r>
            <a:endParaRPr lang="en-GB" sz="1600" b="1" dirty="0">
              <a:solidFill>
                <a:srgbClr val="343A65"/>
              </a:solidFill>
            </a:endParaRPr>
          </a:p>
        </p:txBody>
      </p:sp>
      <p:sp>
        <p:nvSpPr>
          <p:cNvPr id="138" name="TextBox 137"/>
          <p:cNvSpPr txBox="1"/>
          <p:nvPr/>
        </p:nvSpPr>
        <p:spPr>
          <a:xfrm rot="16200000">
            <a:off x="327759" y="3242977"/>
            <a:ext cx="15273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rgbClr val="343A65"/>
                </a:solidFill>
              </a:rPr>
              <a:t>863,155</a:t>
            </a:r>
            <a:endParaRPr lang="en-GB" sz="1600" b="1" dirty="0">
              <a:solidFill>
                <a:srgbClr val="343A65"/>
              </a:solidFill>
            </a:endParaRPr>
          </a:p>
        </p:txBody>
      </p:sp>
      <p:sp>
        <p:nvSpPr>
          <p:cNvPr id="139" name="TextBox 138"/>
          <p:cNvSpPr txBox="1"/>
          <p:nvPr/>
        </p:nvSpPr>
        <p:spPr>
          <a:xfrm rot="16200000">
            <a:off x="1954265" y="4189184"/>
            <a:ext cx="9275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rgbClr val="343A65"/>
                </a:solidFill>
              </a:rPr>
              <a:t>516,660</a:t>
            </a:r>
            <a:endParaRPr lang="en-GB" sz="1600" b="1" dirty="0">
              <a:solidFill>
                <a:srgbClr val="343A65"/>
              </a:solidFill>
            </a:endParaRPr>
          </a:p>
        </p:txBody>
      </p:sp>
      <p:sp>
        <p:nvSpPr>
          <p:cNvPr id="140" name="TextBox 139"/>
          <p:cNvSpPr txBox="1"/>
          <p:nvPr/>
        </p:nvSpPr>
        <p:spPr>
          <a:xfrm rot="16200000">
            <a:off x="3027313" y="4055629"/>
            <a:ext cx="15273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rgbClr val="343A65"/>
                </a:solidFill>
              </a:rPr>
              <a:t>412,934</a:t>
            </a:r>
            <a:endParaRPr lang="en-GB" sz="1600" b="1" dirty="0">
              <a:solidFill>
                <a:srgbClr val="343A65"/>
              </a:solidFill>
            </a:endParaRPr>
          </a:p>
        </p:txBody>
      </p:sp>
      <p:sp>
        <p:nvSpPr>
          <p:cNvPr id="141" name="TextBox 140"/>
          <p:cNvSpPr txBox="1"/>
          <p:nvPr/>
        </p:nvSpPr>
        <p:spPr>
          <a:xfrm rot="16200000">
            <a:off x="4359088" y="1996526"/>
            <a:ext cx="15273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rgbClr val="343A65"/>
                </a:solidFill>
              </a:rPr>
              <a:t>1,567,870</a:t>
            </a:r>
            <a:endParaRPr lang="en-GB" sz="1600" b="1" dirty="0">
              <a:solidFill>
                <a:srgbClr val="343A65"/>
              </a:solidFill>
            </a:endParaRPr>
          </a:p>
        </p:txBody>
      </p:sp>
      <p:sp>
        <p:nvSpPr>
          <p:cNvPr id="142" name="TextBox 141"/>
          <p:cNvSpPr txBox="1"/>
          <p:nvPr/>
        </p:nvSpPr>
        <p:spPr>
          <a:xfrm rot="16200000">
            <a:off x="5719868" y="3556510"/>
            <a:ext cx="15273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rgbClr val="343A65"/>
                </a:solidFill>
              </a:rPr>
              <a:t>690,786</a:t>
            </a:r>
            <a:endParaRPr lang="en-GB" sz="1600" b="1" dirty="0">
              <a:solidFill>
                <a:srgbClr val="343A65"/>
              </a:solidFill>
            </a:endParaRPr>
          </a:p>
        </p:txBody>
      </p:sp>
      <p:sp>
        <p:nvSpPr>
          <p:cNvPr id="143" name="TextBox 142"/>
          <p:cNvSpPr txBox="1"/>
          <p:nvPr/>
        </p:nvSpPr>
        <p:spPr>
          <a:xfrm rot="16200000">
            <a:off x="7070474" y="3125655"/>
            <a:ext cx="15273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rgbClr val="343A65"/>
                </a:solidFill>
              </a:rPr>
              <a:t>932,835</a:t>
            </a:r>
            <a:endParaRPr lang="en-GB" sz="1600" b="1" dirty="0">
              <a:solidFill>
                <a:srgbClr val="343A65"/>
              </a:solidFill>
            </a:endParaRPr>
          </a:p>
        </p:txBody>
      </p:sp>
      <p:sp>
        <p:nvSpPr>
          <p:cNvPr id="144" name="TextBox 143"/>
          <p:cNvSpPr txBox="1"/>
          <p:nvPr/>
        </p:nvSpPr>
        <p:spPr>
          <a:xfrm rot="16200000">
            <a:off x="8397772" y="2733786"/>
            <a:ext cx="15273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rgbClr val="343A65"/>
                </a:solidFill>
              </a:rPr>
              <a:t>1,156,322</a:t>
            </a:r>
            <a:endParaRPr lang="en-GB" sz="1600" b="1" dirty="0">
              <a:solidFill>
                <a:srgbClr val="343A65"/>
              </a:solidFill>
            </a:endParaRPr>
          </a:p>
        </p:txBody>
      </p:sp>
      <p:sp>
        <p:nvSpPr>
          <p:cNvPr id="145" name="TextBox 144"/>
          <p:cNvSpPr txBox="1"/>
          <p:nvPr/>
        </p:nvSpPr>
        <p:spPr>
          <a:xfrm rot="16200000">
            <a:off x="9745763" y="3095721"/>
            <a:ext cx="15273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rgbClr val="343A65"/>
                </a:solidFill>
              </a:rPr>
              <a:t>938,422</a:t>
            </a:r>
            <a:endParaRPr lang="en-GB" sz="1600" b="1" dirty="0">
              <a:solidFill>
                <a:srgbClr val="343A65"/>
              </a:solidFill>
            </a:endParaRPr>
          </a:p>
        </p:txBody>
      </p:sp>
      <p:sp>
        <p:nvSpPr>
          <p:cNvPr id="146" name="TextBox 145"/>
          <p:cNvSpPr txBox="1"/>
          <p:nvPr/>
        </p:nvSpPr>
        <p:spPr>
          <a:xfrm rot="16200000">
            <a:off x="11095828" y="2994383"/>
            <a:ext cx="15273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343A65"/>
                </a:solidFill>
              </a:rPr>
              <a:t>1,004,695</a:t>
            </a:r>
            <a:endParaRPr lang="en-GB" sz="1600" b="1" dirty="0">
              <a:solidFill>
                <a:srgbClr val="343A65"/>
              </a:solidFill>
            </a:endParaRPr>
          </a:p>
        </p:txBody>
      </p:sp>
      <p:sp>
        <p:nvSpPr>
          <p:cNvPr id="157" name="Rectangle 156"/>
          <p:cNvSpPr/>
          <p:nvPr/>
        </p:nvSpPr>
        <p:spPr>
          <a:xfrm>
            <a:off x="637517" y="2828523"/>
            <a:ext cx="229468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6B8DC4"/>
                </a:solidFill>
                <a:cs typeface="Arial"/>
              </a:rPr>
              <a:t>176% </a:t>
            </a:r>
            <a:endParaRPr lang="en-GB" sz="2000" b="1" dirty="0">
              <a:solidFill>
                <a:srgbClr val="6B8DC4"/>
              </a:solidFill>
            </a:endParaRPr>
          </a:p>
        </p:txBody>
      </p:sp>
      <p:pic>
        <p:nvPicPr>
          <p:cNvPr id="158" name="Picture 15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887249" y="2672256"/>
            <a:ext cx="225547" cy="191715"/>
          </a:xfrm>
          <a:prstGeom prst="rect">
            <a:avLst/>
          </a:prstGeom>
        </p:spPr>
      </p:pic>
      <p:sp>
        <p:nvSpPr>
          <p:cNvPr id="161" name="Rectangle 160"/>
          <p:cNvSpPr/>
          <p:nvPr/>
        </p:nvSpPr>
        <p:spPr>
          <a:xfrm>
            <a:off x="1973491" y="3516066"/>
            <a:ext cx="229468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>
                <a:solidFill>
                  <a:srgbClr val="6B8DC4"/>
                </a:solidFill>
                <a:cs typeface="Arial"/>
              </a:rPr>
              <a:t>146</a:t>
            </a:r>
            <a:r>
              <a:rPr lang="en-US" sz="2000" b="1" dirty="0">
                <a:solidFill>
                  <a:srgbClr val="6B8DC4"/>
                </a:solidFill>
                <a:cs typeface="Arial"/>
              </a:rPr>
              <a:t>% </a:t>
            </a:r>
            <a:endParaRPr lang="en-GB" sz="2000" b="1" dirty="0">
              <a:solidFill>
                <a:srgbClr val="6B8DC4"/>
              </a:solidFill>
            </a:endParaRPr>
          </a:p>
        </p:txBody>
      </p:sp>
      <p:pic>
        <p:nvPicPr>
          <p:cNvPr id="162" name="Picture 16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2223223" y="3359799"/>
            <a:ext cx="225547" cy="191715"/>
          </a:xfrm>
          <a:prstGeom prst="rect">
            <a:avLst/>
          </a:prstGeom>
        </p:spPr>
      </p:pic>
      <p:sp>
        <p:nvSpPr>
          <p:cNvPr id="163" name="Rectangle 162"/>
          <p:cNvSpPr/>
          <p:nvPr/>
        </p:nvSpPr>
        <p:spPr>
          <a:xfrm>
            <a:off x="3329550" y="3679672"/>
            <a:ext cx="229468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>
                <a:solidFill>
                  <a:srgbClr val="6B8DC4"/>
                </a:solidFill>
                <a:cs typeface="Arial"/>
              </a:rPr>
              <a:t>145% </a:t>
            </a:r>
            <a:endParaRPr lang="en-GB" sz="2000" b="1" dirty="0">
              <a:solidFill>
                <a:srgbClr val="6B8DC4"/>
              </a:solidFill>
            </a:endParaRPr>
          </a:p>
        </p:txBody>
      </p:sp>
      <p:pic>
        <p:nvPicPr>
          <p:cNvPr id="164" name="Picture 16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3579282" y="3523405"/>
            <a:ext cx="225547" cy="191715"/>
          </a:xfrm>
          <a:prstGeom prst="rect">
            <a:avLst/>
          </a:prstGeom>
        </p:spPr>
      </p:pic>
      <p:sp>
        <p:nvSpPr>
          <p:cNvPr id="165" name="Rectangle 164"/>
          <p:cNvSpPr/>
          <p:nvPr/>
        </p:nvSpPr>
        <p:spPr>
          <a:xfrm>
            <a:off x="4680310" y="1526645"/>
            <a:ext cx="229468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6B8DC4"/>
                </a:solidFill>
                <a:cs typeface="Arial"/>
              </a:rPr>
              <a:t>211% </a:t>
            </a:r>
            <a:endParaRPr lang="en-GB" sz="2000" b="1" dirty="0">
              <a:solidFill>
                <a:srgbClr val="6B8DC4"/>
              </a:solidFill>
            </a:endParaRPr>
          </a:p>
        </p:txBody>
      </p:sp>
      <p:pic>
        <p:nvPicPr>
          <p:cNvPr id="166" name="Picture 16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4930042" y="1370378"/>
            <a:ext cx="225547" cy="191715"/>
          </a:xfrm>
          <a:prstGeom prst="rect">
            <a:avLst/>
          </a:prstGeom>
        </p:spPr>
      </p:pic>
      <p:sp>
        <p:nvSpPr>
          <p:cNvPr id="167" name="Rectangle 166"/>
          <p:cNvSpPr/>
          <p:nvPr/>
        </p:nvSpPr>
        <p:spPr>
          <a:xfrm>
            <a:off x="6024015" y="3141367"/>
            <a:ext cx="229468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>
                <a:solidFill>
                  <a:srgbClr val="6B8DC4"/>
                </a:solidFill>
                <a:cs typeface="Arial"/>
              </a:rPr>
              <a:t>190% </a:t>
            </a:r>
            <a:endParaRPr lang="en-GB" sz="2000" b="1" dirty="0">
              <a:solidFill>
                <a:srgbClr val="6B8DC4"/>
              </a:solidFill>
            </a:endParaRPr>
          </a:p>
        </p:txBody>
      </p:sp>
      <p:pic>
        <p:nvPicPr>
          <p:cNvPr id="168" name="Picture 16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6273747" y="2985100"/>
            <a:ext cx="225547" cy="191715"/>
          </a:xfrm>
          <a:prstGeom prst="rect">
            <a:avLst/>
          </a:prstGeom>
        </p:spPr>
      </p:pic>
      <p:sp>
        <p:nvSpPr>
          <p:cNvPr id="169" name="Rectangle 168"/>
          <p:cNvSpPr/>
          <p:nvPr/>
        </p:nvSpPr>
        <p:spPr>
          <a:xfrm>
            <a:off x="7394315" y="2798835"/>
            <a:ext cx="229468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6B8DC4"/>
                </a:solidFill>
                <a:cs typeface="Arial"/>
              </a:rPr>
              <a:t>194% </a:t>
            </a:r>
            <a:endParaRPr lang="en-GB" sz="2000" b="1" dirty="0">
              <a:solidFill>
                <a:srgbClr val="6B8DC4"/>
              </a:solidFill>
            </a:endParaRPr>
          </a:p>
        </p:txBody>
      </p:sp>
      <p:pic>
        <p:nvPicPr>
          <p:cNvPr id="170" name="Picture 16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7644047" y="2642568"/>
            <a:ext cx="225547" cy="191715"/>
          </a:xfrm>
          <a:prstGeom prst="rect">
            <a:avLst/>
          </a:prstGeom>
        </p:spPr>
      </p:pic>
      <p:sp>
        <p:nvSpPr>
          <p:cNvPr id="171" name="Rectangle 170"/>
          <p:cNvSpPr/>
          <p:nvPr/>
        </p:nvSpPr>
        <p:spPr>
          <a:xfrm>
            <a:off x="8727675" y="2242456"/>
            <a:ext cx="229468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>
                <a:solidFill>
                  <a:srgbClr val="6B8DC4"/>
                </a:solidFill>
                <a:cs typeface="Arial"/>
              </a:rPr>
              <a:t>187% </a:t>
            </a:r>
            <a:endParaRPr lang="en-GB" sz="2000" b="1" dirty="0">
              <a:solidFill>
                <a:srgbClr val="6B8DC4"/>
              </a:solidFill>
            </a:endParaRPr>
          </a:p>
        </p:txBody>
      </p:sp>
      <p:pic>
        <p:nvPicPr>
          <p:cNvPr id="172" name="Picture 17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8977407" y="2086189"/>
            <a:ext cx="225547" cy="191715"/>
          </a:xfrm>
          <a:prstGeom prst="rect">
            <a:avLst/>
          </a:prstGeom>
        </p:spPr>
      </p:pic>
      <p:sp>
        <p:nvSpPr>
          <p:cNvPr id="173" name="Rectangle 172"/>
          <p:cNvSpPr/>
          <p:nvPr/>
        </p:nvSpPr>
        <p:spPr>
          <a:xfrm>
            <a:off x="10126761" y="2683836"/>
            <a:ext cx="229468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6B8DC4"/>
                </a:solidFill>
                <a:cs typeface="Arial"/>
              </a:rPr>
              <a:t>160% </a:t>
            </a:r>
            <a:endParaRPr lang="en-GB" sz="2000" b="1" dirty="0">
              <a:solidFill>
                <a:srgbClr val="6B8DC4"/>
              </a:solidFill>
            </a:endParaRPr>
          </a:p>
        </p:txBody>
      </p:sp>
      <p:pic>
        <p:nvPicPr>
          <p:cNvPr id="174" name="Picture 17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10376493" y="2527569"/>
            <a:ext cx="225547" cy="191715"/>
          </a:xfrm>
          <a:prstGeom prst="rect">
            <a:avLst/>
          </a:prstGeom>
        </p:spPr>
      </p:pic>
      <p:sp>
        <p:nvSpPr>
          <p:cNvPr id="175" name="Rectangle 174"/>
          <p:cNvSpPr/>
          <p:nvPr/>
        </p:nvSpPr>
        <p:spPr>
          <a:xfrm>
            <a:off x="11366535" y="2505886"/>
            <a:ext cx="229468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6B8DC4"/>
                </a:solidFill>
                <a:cs typeface="Arial"/>
              </a:rPr>
              <a:t>176% </a:t>
            </a:r>
            <a:endParaRPr lang="en-GB" sz="2000" b="1" dirty="0">
              <a:solidFill>
                <a:srgbClr val="6B8DC4"/>
              </a:solidFill>
            </a:endParaRPr>
          </a:p>
        </p:txBody>
      </p:sp>
      <p:pic>
        <p:nvPicPr>
          <p:cNvPr id="176" name="Picture 17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11616267" y="2349619"/>
            <a:ext cx="225547" cy="191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5150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9" name="Straight Connector 78"/>
          <p:cNvCxnSpPr/>
          <p:nvPr/>
        </p:nvCxnSpPr>
        <p:spPr>
          <a:xfrm>
            <a:off x="500743" y="756522"/>
            <a:ext cx="1540092" cy="0"/>
          </a:xfrm>
          <a:prstGeom prst="line">
            <a:avLst/>
          </a:prstGeom>
          <a:ln w="25400">
            <a:solidFill>
              <a:srgbClr val="6B8D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/>
          <p:cNvSpPr txBox="1"/>
          <p:nvPr/>
        </p:nvSpPr>
        <p:spPr>
          <a:xfrm>
            <a:off x="388237" y="827798"/>
            <a:ext cx="80499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pc="600" dirty="0">
                <a:solidFill>
                  <a:srgbClr val="6FC4BF"/>
                </a:solidFill>
              </a:rPr>
              <a:t>RENTAL in US$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388237" y="286541"/>
            <a:ext cx="80499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pc="600" dirty="0">
                <a:solidFill>
                  <a:srgbClr val="6B8DC4"/>
                </a:solidFill>
              </a:rPr>
              <a:t>SHELTER</a:t>
            </a:r>
            <a:endParaRPr lang="en-GB" sz="2400" b="1" spc="600" dirty="0">
              <a:solidFill>
                <a:srgbClr val="6B8DC4"/>
              </a:solidFill>
            </a:endParaRPr>
          </a:p>
        </p:txBody>
      </p:sp>
      <p:sp>
        <p:nvSpPr>
          <p:cNvPr id="182" name="Rectangle 181"/>
          <p:cNvSpPr/>
          <p:nvPr/>
        </p:nvSpPr>
        <p:spPr>
          <a:xfrm>
            <a:off x="766322" y="1979850"/>
            <a:ext cx="517341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spc="600" dirty="0">
                <a:solidFill>
                  <a:srgbClr val="343A65"/>
                </a:solidFill>
              </a:rPr>
              <a:t>DISTRICTS WITH MORE THAN 5.5% HAVING A RENTAL AGREEMENT IN US$ </a:t>
            </a:r>
          </a:p>
        </p:txBody>
      </p:sp>
      <p:sp>
        <p:nvSpPr>
          <p:cNvPr id="183" name="Rectangle 182"/>
          <p:cNvSpPr/>
          <p:nvPr/>
        </p:nvSpPr>
        <p:spPr>
          <a:xfrm>
            <a:off x="1620939" y="2945224"/>
            <a:ext cx="3473576" cy="25135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400"/>
              </a:spcAft>
            </a:pPr>
            <a:r>
              <a:rPr lang="en-US" sz="2400" dirty="0" err="1">
                <a:solidFill>
                  <a:srgbClr val="6B8DC4"/>
                </a:solidFill>
                <a:cs typeface="Arial"/>
              </a:rPr>
              <a:t>Keserwane</a:t>
            </a:r>
            <a:r>
              <a:rPr lang="en-US" sz="2400" dirty="0">
                <a:solidFill>
                  <a:srgbClr val="6B8DC4"/>
                </a:solidFill>
                <a:cs typeface="Arial"/>
              </a:rPr>
              <a:t> (8.6%)</a:t>
            </a:r>
          </a:p>
          <a:p>
            <a:pPr algn="ctr">
              <a:spcAft>
                <a:spcPts val="400"/>
              </a:spcAft>
            </a:pPr>
            <a:r>
              <a:rPr lang="en-US" sz="2400" dirty="0">
                <a:solidFill>
                  <a:srgbClr val="6B8DC4"/>
                </a:solidFill>
                <a:cs typeface="Arial"/>
              </a:rPr>
              <a:t>Beirut (7.7%)</a:t>
            </a:r>
          </a:p>
          <a:p>
            <a:pPr algn="ctr">
              <a:spcAft>
                <a:spcPts val="400"/>
              </a:spcAft>
            </a:pPr>
            <a:r>
              <a:rPr lang="en-US" sz="2400" dirty="0">
                <a:solidFill>
                  <a:srgbClr val="6B8DC4"/>
                </a:solidFill>
                <a:cs typeface="Arial"/>
              </a:rPr>
              <a:t>West </a:t>
            </a:r>
            <a:r>
              <a:rPr lang="en-US" sz="2400" dirty="0" err="1">
                <a:solidFill>
                  <a:srgbClr val="6B8DC4"/>
                </a:solidFill>
                <a:cs typeface="Arial"/>
              </a:rPr>
              <a:t>Bekaa</a:t>
            </a:r>
            <a:r>
              <a:rPr lang="en-US" sz="2400" dirty="0">
                <a:solidFill>
                  <a:srgbClr val="6B8DC4"/>
                </a:solidFill>
                <a:cs typeface="Arial"/>
              </a:rPr>
              <a:t> (5.7%)</a:t>
            </a:r>
          </a:p>
          <a:p>
            <a:pPr algn="ctr">
              <a:spcAft>
                <a:spcPts val="400"/>
              </a:spcAft>
            </a:pPr>
            <a:r>
              <a:rPr lang="en-US" sz="2400" dirty="0">
                <a:solidFill>
                  <a:srgbClr val="6B8DC4"/>
                </a:solidFill>
                <a:cs typeface="Arial"/>
              </a:rPr>
              <a:t>Bent </a:t>
            </a:r>
            <a:r>
              <a:rPr lang="en-US" sz="2400" dirty="0" err="1">
                <a:solidFill>
                  <a:srgbClr val="6B8DC4"/>
                </a:solidFill>
                <a:cs typeface="Arial"/>
              </a:rPr>
              <a:t>Jbeil</a:t>
            </a:r>
            <a:r>
              <a:rPr lang="en-US" sz="2400" dirty="0">
                <a:solidFill>
                  <a:srgbClr val="6B8DC4"/>
                </a:solidFill>
                <a:cs typeface="Arial"/>
              </a:rPr>
              <a:t> (5.6%)</a:t>
            </a:r>
          </a:p>
          <a:p>
            <a:pPr algn="ctr">
              <a:spcAft>
                <a:spcPts val="400"/>
              </a:spcAft>
            </a:pPr>
            <a:r>
              <a:rPr lang="en-US" sz="2400" dirty="0">
                <a:solidFill>
                  <a:srgbClr val="6B8DC4"/>
                </a:solidFill>
                <a:cs typeface="Arial"/>
              </a:rPr>
              <a:t>El </a:t>
            </a:r>
            <a:r>
              <a:rPr lang="en-US" sz="2400" dirty="0" err="1">
                <a:solidFill>
                  <a:srgbClr val="6B8DC4"/>
                </a:solidFill>
                <a:cs typeface="Arial"/>
              </a:rPr>
              <a:t>Minieh</a:t>
            </a:r>
            <a:r>
              <a:rPr lang="en-US" sz="2400" dirty="0">
                <a:solidFill>
                  <a:srgbClr val="6B8DC4"/>
                </a:solidFill>
                <a:cs typeface="Arial"/>
              </a:rPr>
              <a:t> </a:t>
            </a:r>
            <a:r>
              <a:rPr lang="en-US" sz="2400" dirty="0" err="1">
                <a:solidFill>
                  <a:srgbClr val="6B8DC4"/>
                </a:solidFill>
                <a:cs typeface="Arial"/>
              </a:rPr>
              <a:t>Dennie</a:t>
            </a:r>
            <a:r>
              <a:rPr lang="en-US" sz="2400" dirty="0">
                <a:solidFill>
                  <a:srgbClr val="6B8DC4"/>
                </a:solidFill>
                <a:cs typeface="Arial"/>
              </a:rPr>
              <a:t> and </a:t>
            </a:r>
            <a:r>
              <a:rPr lang="en-US" sz="2400" dirty="0" err="1">
                <a:solidFill>
                  <a:srgbClr val="6B8DC4"/>
                </a:solidFill>
                <a:cs typeface="Arial"/>
              </a:rPr>
              <a:t>Zahle</a:t>
            </a:r>
            <a:r>
              <a:rPr lang="en-US" sz="2400" dirty="0">
                <a:solidFill>
                  <a:srgbClr val="6B8DC4"/>
                </a:solidFill>
                <a:cs typeface="Arial"/>
              </a:rPr>
              <a:t> (5.5%)</a:t>
            </a:r>
            <a:endParaRPr lang="en-US" sz="2400" dirty="0">
              <a:solidFill>
                <a:srgbClr val="343A65"/>
              </a:solidFill>
            </a:endParaRPr>
          </a:p>
        </p:txBody>
      </p:sp>
      <p:sp>
        <p:nvSpPr>
          <p:cNvPr id="184" name="Rectangle 183"/>
          <p:cNvSpPr/>
          <p:nvPr/>
        </p:nvSpPr>
        <p:spPr>
          <a:xfrm>
            <a:off x="6331530" y="1979850"/>
            <a:ext cx="517341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spc="600" dirty="0">
                <a:solidFill>
                  <a:srgbClr val="343A65"/>
                </a:solidFill>
              </a:rPr>
              <a:t>DISTRICTS WITH LESS THAN 2.1% HAVING A RENTAL AGREEMENT IN US$ </a:t>
            </a:r>
          </a:p>
        </p:txBody>
      </p:sp>
      <p:sp>
        <p:nvSpPr>
          <p:cNvPr id="185" name="Rectangle 184"/>
          <p:cNvSpPr/>
          <p:nvPr/>
        </p:nvSpPr>
        <p:spPr>
          <a:xfrm>
            <a:off x="6892074" y="2905995"/>
            <a:ext cx="4052321" cy="33547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400"/>
              </a:spcAft>
            </a:pPr>
            <a:r>
              <a:rPr lang="en-US" sz="2400" dirty="0" err="1">
                <a:solidFill>
                  <a:srgbClr val="6B8DC4"/>
                </a:solidFill>
                <a:cs typeface="Arial"/>
              </a:rPr>
              <a:t>Zgharta</a:t>
            </a:r>
            <a:r>
              <a:rPr lang="en-US" sz="2400" dirty="0">
                <a:solidFill>
                  <a:srgbClr val="6B8DC4"/>
                </a:solidFill>
                <a:cs typeface="Arial"/>
              </a:rPr>
              <a:t> (1.9%)</a:t>
            </a:r>
          </a:p>
          <a:p>
            <a:pPr algn="ctr">
              <a:spcAft>
                <a:spcPts val="400"/>
              </a:spcAft>
            </a:pPr>
            <a:r>
              <a:rPr lang="en-US" sz="2400" dirty="0">
                <a:solidFill>
                  <a:srgbClr val="6B8DC4"/>
                </a:solidFill>
                <a:cs typeface="Arial"/>
              </a:rPr>
              <a:t>El </a:t>
            </a:r>
            <a:r>
              <a:rPr lang="en-US" sz="2400" dirty="0" err="1">
                <a:solidFill>
                  <a:srgbClr val="6B8DC4"/>
                </a:solidFill>
                <a:cs typeface="Arial"/>
              </a:rPr>
              <a:t>Batroun</a:t>
            </a:r>
            <a:r>
              <a:rPr lang="en-US" sz="2400" dirty="0">
                <a:solidFill>
                  <a:srgbClr val="6B8DC4"/>
                </a:solidFill>
                <a:cs typeface="Arial"/>
              </a:rPr>
              <a:t> (1.8%)</a:t>
            </a:r>
          </a:p>
          <a:p>
            <a:pPr algn="ctr">
              <a:spcAft>
                <a:spcPts val="400"/>
              </a:spcAft>
            </a:pPr>
            <a:r>
              <a:rPr lang="en-US" sz="2400" dirty="0" err="1">
                <a:solidFill>
                  <a:srgbClr val="6B8DC4"/>
                </a:solidFill>
                <a:cs typeface="Arial"/>
              </a:rPr>
              <a:t>Jezzine</a:t>
            </a:r>
            <a:r>
              <a:rPr lang="en-US" sz="2400" dirty="0">
                <a:solidFill>
                  <a:srgbClr val="6B8DC4"/>
                </a:solidFill>
                <a:cs typeface="Arial"/>
              </a:rPr>
              <a:t> (1.7%)</a:t>
            </a:r>
          </a:p>
          <a:p>
            <a:pPr algn="ctr">
              <a:spcAft>
                <a:spcPts val="400"/>
              </a:spcAft>
            </a:pPr>
            <a:r>
              <a:rPr lang="en-US" sz="2400" dirty="0" err="1">
                <a:solidFill>
                  <a:srgbClr val="6B8DC4"/>
                </a:solidFill>
                <a:cs typeface="Arial"/>
              </a:rPr>
              <a:t>Hasbaya</a:t>
            </a:r>
            <a:r>
              <a:rPr lang="en-US" sz="2400" dirty="0">
                <a:solidFill>
                  <a:srgbClr val="6B8DC4"/>
                </a:solidFill>
                <a:cs typeface="Arial"/>
              </a:rPr>
              <a:t> (0.8%)</a:t>
            </a:r>
          </a:p>
          <a:p>
            <a:pPr algn="ctr">
              <a:spcAft>
                <a:spcPts val="400"/>
              </a:spcAft>
            </a:pPr>
            <a:r>
              <a:rPr lang="en-US" sz="2400" dirty="0">
                <a:solidFill>
                  <a:srgbClr val="6B8DC4"/>
                </a:solidFill>
                <a:cs typeface="Arial"/>
              </a:rPr>
              <a:t>Sour (0.7%)</a:t>
            </a:r>
          </a:p>
          <a:p>
            <a:pPr algn="ctr">
              <a:spcAft>
                <a:spcPts val="400"/>
              </a:spcAft>
            </a:pPr>
            <a:r>
              <a:rPr lang="en-US" sz="2400" dirty="0" err="1">
                <a:solidFill>
                  <a:srgbClr val="6B8DC4"/>
                </a:solidFill>
                <a:cs typeface="Arial"/>
              </a:rPr>
              <a:t>Akkar</a:t>
            </a:r>
            <a:r>
              <a:rPr lang="en-US" sz="2400" dirty="0">
                <a:solidFill>
                  <a:srgbClr val="6B8DC4"/>
                </a:solidFill>
                <a:cs typeface="Arial"/>
              </a:rPr>
              <a:t> (0.5%)</a:t>
            </a:r>
          </a:p>
          <a:p>
            <a:pPr algn="ctr">
              <a:spcAft>
                <a:spcPts val="400"/>
              </a:spcAft>
            </a:pPr>
            <a:r>
              <a:rPr lang="en-US" sz="2400" dirty="0" err="1">
                <a:solidFill>
                  <a:srgbClr val="6B8DC4"/>
                </a:solidFill>
                <a:cs typeface="Arial"/>
              </a:rPr>
              <a:t>Bcharre</a:t>
            </a:r>
            <a:r>
              <a:rPr lang="en-US" sz="2400" dirty="0">
                <a:solidFill>
                  <a:srgbClr val="6B8DC4"/>
                </a:solidFill>
                <a:cs typeface="Arial"/>
              </a:rPr>
              <a:t>, El </a:t>
            </a:r>
            <a:r>
              <a:rPr lang="en-US" sz="2400" dirty="0" err="1">
                <a:solidFill>
                  <a:srgbClr val="6B8DC4"/>
                </a:solidFill>
                <a:cs typeface="Arial"/>
              </a:rPr>
              <a:t>Hermel</a:t>
            </a:r>
            <a:r>
              <a:rPr lang="en-US" sz="2400" dirty="0">
                <a:solidFill>
                  <a:srgbClr val="6B8DC4"/>
                </a:solidFill>
                <a:cs typeface="Arial"/>
              </a:rPr>
              <a:t>, El Koura and </a:t>
            </a:r>
            <a:r>
              <a:rPr lang="en-US" sz="2400" dirty="0" err="1">
                <a:solidFill>
                  <a:srgbClr val="6B8DC4"/>
                </a:solidFill>
                <a:cs typeface="Arial"/>
              </a:rPr>
              <a:t>Saida</a:t>
            </a:r>
            <a:r>
              <a:rPr lang="en-US" sz="2400" dirty="0">
                <a:solidFill>
                  <a:srgbClr val="6B8DC4"/>
                </a:solidFill>
                <a:cs typeface="Arial"/>
              </a:rPr>
              <a:t> (0%)</a:t>
            </a:r>
            <a:endParaRPr lang="en-US" sz="2400" dirty="0">
              <a:solidFill>
                <a:srgbClr val="343A6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6575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215826" y="1860832"/>
            <a:ext cx="604921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spc="600" dirty="0">
                <a:solidFill>
                  <a:srgbClr val="343A65"/>
                </a:solidFill>
              </a:rPr>
              <a:t>% OF HOUSEHOLDS HAVING THEIR RENT AGREEMENT IN US$</a:t>
            </a:r>
          </a:p>
        </p:txBody>
      </p:sp>
      <p:cxnSp>
        <p:nvCxnSpPr>
          <p:cNvPr id="79" name="Straight Connector 78"/>
          <p:cNvCxnSpPr/>
          <p:nvPr/>
        </p:nvCxnSpPr>
        <p:spPr>
          <a:xfrm>
            <a:off x="500743" y="756522"/>
            <a:ext cx="1540092" cy="0"/>
          </a:xfrm>
          <a:prstGeom prst="line">
            <a:avLst/>
          </a:prstGeom>
          <a:ln w="25400">
            <a:solidFill>
              <a:srgbClr val="6B8D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/>
          <p:cNvSpPr txBox="1"/>
          <p:nvPr/>
        </p:nvSpPr>
        <p:spPr>
          <a:xfrm>
            <a:off x="388237" y="827798"/>
            <a:ext cx="80499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pc="600" dirty="0">
                <a:solidFill>
                  <a:srgbClr val="6FC4BF"/>
                </a:solidFill>
              </a:rPr>
              <a:t>RENTAL in US$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388237" y="286541"/>
            <a:ext cx="80499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pc="600" dirty="0">
                <a:solidFill>
                  <a:srgbClr val="6B8DC4"/>
                </a:solidFill>
              </a:rPr>
              <a:t>SHELTER</a:t>
            </a:r>
            <a:endParaRPr lang="en-GB" sz="2400" b="1" spc="600" dirty="0">
              <a:solidFill>
                <a:srgbClr val="6B8DC4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0662" y="3065183"/>
            <a:ext cx="5819710" cy="2243365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3572307" y="5418242"/>
            <a:ext cx="5692730" cy="461665"/>
            <a:chOff x="3474932" y="5732769"/>
            <a:chExt cx="5692730" cy="461665"/>
          </a:xfrm>
        </p:grpSpPr>
        <p:sp>
          <p:nvSpPr>
            <p:cNvPr id="89" name="TextBox 88"/>
            <p:cNvSpPr txBox="1"/>
            <p:nvPr/>
          </p:nvSpPr>
          <p:spPr>
            <a:xfrm>
              <a:off x="3474932" y="5732769"/>
              <a:ext cx="48667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343A65"/>
                  </a:solidFill>
                </a:rPr>
                <a:t>Total</a:t>
              </a:r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4120576" y="5732769"/>
              <a:ext cx="53950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err="1">
                  <a:solidFill>
                    <a:srgbClr val="343A65"/>
                  </a:solidFill>
                </a:rPr>
                <a:t>Akkar</a:t>
              </a:r>
              <a:endParaRPr lang="en-US" sz="1200" dirty="0">
                <a:solidFill>
                  <a:srgbClr val="343A65"/>
                </a:solidFill>
              </a:endParaRPr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4633287" y="5732769"/>
              <a:ext cx="79220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343A65"/>
                  </a:solidFill>
                </a:rPr>
                <a:t>Baalbek-</a:t>
              </a:r>
            </a:p>
            <a:p>
              <a:pPr algn="ctr"/>
              <a:r>
                <a:rPr lang="en-US" sz="1200" dirty="0">
                  <a:solidFill>
                    <a:srgbClr val="343A65"/>
                  </a:solidFill>
                </a:rPr>
                <a:t>El </a:t>
              </a:r>
              <a:r>
                <a:rPr lang="en-US" sz="1200" dirty="0" err="1">
                  <a:solidFill>
                    <a:srgbClr val="343A65"/>
                  </a:solidFill>
                </a:rPr>
                <a:t>Hermel</a:t>
              </a:r>
              <a:endParaRPr lang="en-US" sz="1200" dirty="0">
                <a:solidFill>
                  <a:srgbClr val="343A65"/>
                </a:solidFill>
              </a:endParaRPr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5389507" y="5732769"/>
              <a:ext cx="56457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343A65"/>
                  </a:solidFill>
                </a:rPr>
                <a:t>Beirut</a:t>
              </a:r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6015579" y="5732769"/>
              <a:ext cx="56034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err="1">
                  <a:solidFill>
                    <a:srgbClr val="343A65"/>
                  </a:solidFill>
                </a:rPr>
                <a:t>Bekaa</a:t>
              </a:r>
              <a:endParaRPr lang="en-US" sz="1200" dirty="0">
                <a:solidFill>
                  <a:srgbClr val="343A65"/>
                </a:solidFill>
              </a:endParaRPr>
            </a:p>
          </p:txBody>
        </p:sp>
        <p:sp>
          <p:nvSpPr>
            <p:cNvPr id="94" name="TextBox 93"/>
            <p:cNvSpPr txBox="1"/>
            <p:nvPr/>
          </p:nvSpPr>
          <p:spPr>
            <a:xfrm>
              <a:off x="6537396" y="5732769"/>
              <a:ext cx="842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rgbClr val="343A65"/>
                  </a:solidFill>
                </a:rPr>
                <a:t>El </a:t>
              </a:r>
              <a:r>
                <a:rPr lang="en-US" sz="1200" dirty="0" err="1">
                  <a:solidFill>
                    <a:srgbClr val="343A65"/>
                  </a:solidFill>
                </a:rPr>
                <a:t>Nabatieh</a:t>
              </a:r>
              <a:endParaRPr lang="en-US" sz="1200" dirty="0">
                <a:solidFill>
                  <a:srgbClr val="343A65"/>
                </a:solidFill>
              </a:endParaRPr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7197565" y="5732769"/>
              <a:ext cx="7629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343A65"/>
                  </a:solidFill>
                </a:rPr>
                <a:t>Mount Lebanon</a:t>
              </a:r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8003647" y="5760256"/>
              <a:ext cx="55015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>
                  <a:solidFill>
                    <a:srgbClr val="343A65"/>
                  </a:solidFill>
                </a:rPr>
                <a:t>North</a:t>
              </a: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8619114" y="5732769"/>
              <a:ext cx="54854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343A65"/>
                  </a:solidFill>
                </a:rPr>
                <a:t>South</a:t>
              </a:r>
            </a:p>
          </p:txBody>
        </p:sp>
      </p:grpSp>
      <p:sp>
        <p:nvSpPr>
          <p:cNvPr id="99" name="TextBox 98"/>
          <p:cNvSpPr txBox="1"/>
          <p:nvPr/>
        </p:nvSpPr>
        <p:spPr>
          <a:xfrm>
            <a:off x="3472673" y="3801204"/>
            <a:ext cx="586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343A65"/>
                </a:solidFill>
              </a:rPr>
              <a:t>4%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148" name="TextBox 147"/>
          <p:cNvSpPr txBox="1"/>
          <p:nvPr/>
        </p:nvSpPr>
        <p:spPr>
          <a:xfrm>
            <a:off x="4141516" y="4666619"/>
            <a:ext cx="586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343A65"/>
                </a:solidFill>
              </a:rPr>
              <a:t>1%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159" name="TextBox 158"/>
          <p:cNvSpPr txBox="1"/>
          <p:nvPr/>
        </p:nvSpPr>
        <p:spPr>
          <a:xfrm>
            <a:off x="4783798" y="3817533"/>
            <a:ext cx="586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343A65"/>
                </a:solidFill>
              </a:rPr>
              <a:t>4%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160" name="TextBox 159"/>
          <p:cNvSpPr txBox="1"/>
          <p:nvPr/>
        </p:nvSpPr>
        <p:spPr>
          <a:xfrm>
            <a:off x="5465154" y="2695851"/>
            <a:ext cx="586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343A65"/>
                </a:solidFill>
              </a:rPr>
              <a:t>8%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177" name="TextBox 176"/>
          <p:cNvSpPr txBox="1"/>
          <p:nvPr/>
        </p:nvSpPr>
        <p:spPr>
          <a:xfrm>
            <a:off x="6096625" y="3534893"/>
            <a:ext cx="586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343A65"/>
                </a:solidFill>
              </a:rPr>
              <a:t>5%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178" name="TextBox 177"/>
          <p:cNvSpPr txBox="1"/>
          <p:nvPr/>
        </p:nvSpPr>
        <p:spPr>
          <a:xfrm>
            <a:off x="6738114" y="4100172"/>
            <a:ext cx="586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343A65"/>
                </a:solidFill>
              </a:rPr>
              <a:t>3%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179" name="TextBox 178"/>
          <p:cNvSpPr txBox="1"/>
          <p:nvPr/>
        </p:nvSpPr>
        <p:spPr>
          <a:xfrm>
            <a:off x="7405309" y="3534893"/>
            <a:ext cx="586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343A65"/>
                </a:solidFill>
              </a:rPr>
              <a:t>5%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180" name="TextBox 179"/>
          <p:cNvSpPr txBox="1"/>
          <p:nvPr/>
        </p:nvSpPr>
        <p:spPr>
          <a:xfrm>
            <a:off x="8057910" y="4100172"/>
            <a:ext cx="586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343A65"/>
                </a:solidFill>
              </a:rPr>
              <a:t>3%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181" name="TextBox 180"/>
          <p:cNvSpPr txBox="1"/>
          <p:nvPr/>
        </p:nvSpPr>
        <p:spPr>
          <a:xfrm>
            <a:off x="8614335" y="4795654"/>
            <a:ext cx="752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343A65"/>
                </a:solidFill>
              </a:rPr>
              <a:t>0.5%</a:t>
            </a:r>
            <a:endParaRPr lang="en-GB" b="1" dirty="0">
              <a:solidFill>
                <a:srgbClr val="343A6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58558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/>
          <p:cNvCxnSpPr/>
          <p:nvPr/>
        </p:nvCxnSpPr>
        <p:spPr>
          <a:xfrm>
            <a:off x="500743" y="756522"/>
            <a:ext cx="1540092" cy="0"/>
          </a:xfrm>
          <a:prstGeom prst="line">
            <a:avLst/>
          </a:prstGeom>
          <a:ln w="25400">
            <a:solidFill>
              <a:srgbClr val="6B8D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88237" y="286541"/>
            <a:ext cx="80499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pc="600" dirty="0">
                <a:solidFill>
                  <a:srgbClr val="6B8DC4"/>
                </a:solidFill>
              </a:rPr>
              <a:t>SHELTER</a:t>
            </a:r>
            <a:endParaRPr lang="en-GB" sz="2400" b="1" spc="600" dirty="0">
              <a:solidFill>
                <a:srgbClr val="6B8DC4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255" y="3594766"/>
            <a:ext cx="3824005" cy="2315081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26339" y="4227450"/>
            <a:ext cx="586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343A65"/>
                </a:solidFill>
              </a:rPr>
              <a:t>9%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710546" y="3197126"/>
            <a:ext cx="586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43A65"/>
                </a:solidFill>
              </a:rPr>
              <a:t>16%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486104" y="3799952"/>
            <a:ext cx="586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343A65"/>
                </a:solidFill>
              </a:rPr>
              <a:t>12%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295844" y="3799952"/>
            <a:ext cx="586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343A65"/>
                </a:solidFill>
              </a:rPr>
              <a:t>12%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049451" y="5012874"/>
            <a:ext cx="586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43A65"/>
                </a:solidFill>
              </a:rPr>
              <a:t>4%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03767" y="5974357"/>
            <a:ext cx="7706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rgbClr val="343A65"/>
                </a:solidFill>
              </a:rPr>
              <a:t>1 month late</a:t>
            </a:r>
            <a:endParaRPr lang="en-US" sz="1200" dirty="0">
              <a:solidFill>
                <a:srgbClr val="343A65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582051" y="5974357"/>
            <a:ext cx="7706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rgbClr val="343A65"/>
                </a:solidFill>
              </a:rPr>
              <a:t>2 months late</a:t>
            </a:r>
            <a:endParaRPr lang="en-US" sz="1200" dirty="0">
              <a:solidFill>
                <a:srgbClr val="343A65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401697" y="5974357"/>
            <a:ext cx="7706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343A65"/>
                </a:solidFill>
              </a:rPr>
              <a:t>3 months late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045504" y="5974357"/>
            <a:ext cx="9312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343A65"/>
                </a:solidFill>
              </a:rPr>
              <a:t>4 to 6 months late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831283" y="5974357"/>
            <a:ext cx="11132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343A65"/>
                </a:solidFill>
              </a:rPr>
              <a:t>Late for more than 6 months</a:t>
            </a:r>
          </a:p>
        </p:txBody>
      </p:sp>
      <p:sp>
        <p:nvSpPr>
          <p:cNvPr id="25" name="Rectangle 24"/>
          <p:cNvSpPr/>
          <p:nvPr/>
        </p:nvSpPr>
        <p:spPr>
          <a:xfrm>
            <a:off x="1077009" y="1426929"/>
            <a:ext cx="351452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343A65"/>
                </a:solidFill>
                <a:latin typeface="Calibri" charset="0"/>
              </a:rPr>
              <a:t>of households are late in paying rent</a:t>
            </a:r>
            <a:endParaRPr lang="en-US" sz="2400" dirty="0">
              <a:solidFill>
                <a:srgbClr val="6B8DC4"/>
              </a:solidFill>
              <a:cs typeface="Arial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2296852" y="801867"/>
            <a:ext cx="229468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rgbClr val="6B8DC4"/>
                </a:solidFill>
                <a:cs typeface="Arial"/>
              </a:rPr>
              <a:t>52% </a:t>
            </a:r>
            <a:endParaRPr lang="en-GB" sz="4400" dirty="0">
              <a:solidFill>
                <a:srgbClr val="6B8DC4"/>
              </a:solidFill>
              <a:cs typeface="Arial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296853" y="2356792"/>
            <a:ext cx="49648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spc="600">
                <a:solidFill>
                  <a:srgbClr val="343A65"/>
                </a:solidFill>
              </a:rPr>
              <a:t>% OF HOUSEHOLDS WHO ARE LATE IN PAYING RENT</a:t>
            </a:r>
            <a:endParaRPr lang="en-US" b="1" spc="600" dirty="0">
              <a:solidFill>
                <a:srgbClr val="343A65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1375" y="3556045"/>
            <a:ext cx="5722417" cy="2418312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5841063" y="6068650"/>
            <a:ext cx="4866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343A65"/>
                </a:solidFill>
              </a:rPr>
              <a:t>Total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486707" y="6068650"/>
            <a:ext cx="5395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rgbClr val="343A65"/>
                </a:solidFill>
              </a:rPr>
              <a:t>Akkar</a:t>
            </a:r>
            <a:endParaRPr lang="en-US" sz="1200" dirty="0">
              <a:solidFill>
                <a:srgbClr val="343A65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999418" y="6068650"/>
            <a:ext cx="7922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rgbClr val="343A65"/>
                </a:solidFill>
              </a:rPr>
              <a:t>Baalbek-</a:t>
            </a:r>
          </a:p>
          <a:p>
            <a:pPr algn="ctr"/>
            <a:r>
              <a:rPr lang="en-US" sz="1200" dirty="0">
                <a:solidFill>
                  <a:srgbClr val="343A65"/>
                </a:solidFill>
              </a:rPr>
              <a:t>El </a:t>
            </a:r>
            <a:r>
              <a:rPr lang="en-US" sz="1200" dirty="0" err="1">
                <a:solidFill>
                  <a:srgbClr val="343A65"/>
                </a:solidFill>
              </a:rPr>
              <a:t>Hermel</a:t>
            </a:r>
            <a:endParaRPr lang="en-US" sz="1200" dirty="0">
              <a:solidFill>
                <a:srgbClr val="343A65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7755638" y="6068650"/>
            <a:ext cx="5645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343A65"/>
                </a:solidFill>
              </a:rPr>
              <a:t>Beirut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8381710" y="6068650"/>
            <a:ext cx="5603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err="1">
                <a:solidFill>
                  <a:srgbClr val="343A65"/>
                </a:solidFill>
              </a:rPr>
              <a:t>Bekaa</a:t>
            </a:r>
            <a:endParaRPr lang="en-US" sz="1200" dirty="0">
              <a:solidFill>
                <a:srgbClr val="343A65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8903527" y="6068650"/>
            <a:ext cx="84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rgbClr val="343A65"/>
                </a:solidFill>
              </a:rPr>
              <a:t>El </a:t>
            </a:r>
            <a:r>
              <a:rPr lang="en-US" sz="1200" dirty="0" err="1">
                <a:solidFill>
                  <a:srgbClr val="343A65"/>
                </a:solidFill>
              </a:rPr>
              <a:t>Nabatieh</a:t>
            </a:r>
            <a:endParaRPr lang="en-US" sz="1200" dirty="0">
              <a:solidFill>
                <a:srgbClr val="343A65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9563696" y="6068650"/>
            <a:ext cx="7629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343A65"/>
                </a:solidFill>
              </a:rPr>
              <a:t>Mount Lebanon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0369778" y="6096137"/>
            <a:ext cx="5501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rgbClr val="343A65"/>
                </a:solidFill>
              </a:rPr>
              <a:t>North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0985245" y="6068650"/>
            <a:ext cx="5485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343A65"/>
                </a:solidFill>
              </a:rPr>
              <a:t>South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5811375" y="3695227"/>
            <a:ext cx="586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43A65"/>
                </a:solidFill>
              </a:rPr>
              <a:t>53%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6420810" y="4538205"/>
            <a:ext cx="586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343A65"/>
                </a:solidFill>
              </a:rPr>
              <a:t>29%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7104451" y="4283038"/>
            <a:ext cx="586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343A65"/>
                </a:solidFill>
              </a:rPr>
              <a:t>37%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7744774" y="3186713"/>
            <a:ext cx="586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343A65"/>
                </a:solidFill>
              </a:rPr>
              <a:t>67%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8381710" y="3779585"/>
            <a:ext cx="586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343A65"/>
                </a:solidFill>
              </a:rPr>
              <a:t>50%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9031574" y="3430684"/>
            <a:ext cx="586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343A65"/>
                </a:solidFill>
              </a:rPr>
              <a:t>60%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9678173" y="3371379"/>
            <a:ext cx="586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343A65"/>
                </a:solidFill>
              </a:rPr>
              <a:t>62%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10318374" y="4056584"/>
            <a:ext cx="586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343A65"/>
                </a:solidFill>
              </a:rPr>
              <a:t>43%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10963714" y="3594919"/>
            <a:ext cx="586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43A65"/>
                </a:solidFill>
              </a:rPr>
              <a:t>55%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6292060" y="2356792"/>
            <a:ext cx="49648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spc="600" dirty="0">
                <a:solidFill>
                  <a:srgbClr val="343A65"/>
                </a:solidFill>
              </a:rPr>
              <a:t>PERCENT OF RENT VALUE PAID IN THE PAST MONTH</a:t>
            </a:r>
          </a:p>
        </p:txBody>
      </p:sp>
      <p:sp>
        <p:nvSpPr>
          <p:cNvPr id="50" name="Rectangle 49"/>
          <p:cNvSpPr/>
          <p:nvPr/>
        </p:nvSpPr>
        <p:spPr>
          <a:xfrm>
            <a:off x="6210927" y="937529"/>
            <a:ext cx="52527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343A65"/>
                </a:solidFill>
                <a:latin typeface="Calibri" charset="0"/>
              </a:rPr>
              <a:t>Average Rental Debt:</a:t>
            </a:r>
            <a:endParaRPr lang="en-US" sz="2400" dirty="0">
              <a:solidFill>
                <a:srgbClr val="6B8DC4"/>
              </a:solidFill>
              <a:cs typeface="Arial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7181225" y="1304619"/>
            <a:ext cx="4260767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>
                <a:solidFill>
                  <a:srgbClr val="6B8DC4"/>
                </a:solidFill>
                <a:cs typeface="Arial"/>
              </a:rPr>
              <a:t>2,485,555 LBP</a:t>
            </a:r>
            <a:endParaRPr lang="en-GB" sz="4400" dirty="0">
              <a:solidFill>
                <a:srgbClr val="6B8DC4"/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446126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912884" y="1554507"/>
            <a:ext cx="1059000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400"/>
              </a:spcAft>
            </a:pPr>
            <a:r>
              <a:rPr lang="en-US" sz="2400" dirty="0">
                <a:solidFill>
                  <a:srgbClr val="6B8DC4"/>
                </a:solidFill>
                <a:cs typeface="Arial"/>
              </a:rPr>
              <a:t>Monthly rental costs for all shelter types almost tripled </a:t>
            </a:r>
            <a:r>
              <a:rPr lang="en-US" sz="2400" dirty="0">
                <a:solidFill>
                  <a:srgbClr val="343A65"/>
                </a:solidFill>
              </a:rPr>
              <a:t>reaching an average of LBP 863,155 nationally, up from LBP 312,798 in 2021 or 176% increase.</a:t>
            </a:r>
          </a:p>
        </p:txBody>
      </p:sp>
      <p:cxnSp>
        <p:nvCxnSpPr>
          <p:cNvPr id="86" name="Straight Connector 85"/>
          <p:cNvCxnSpPr/>
          <p:nvPr/>
        </p:nvCxnSpPr>
        <p:spPr>
          <a:xfrm>
            <a:off x="500743" y="756522"/>
            <a:ext cx="1540092" cy="0"/>
          </a:xfrm>
          <a:prstGeom prst="line">
            <a:avLst/>
          </a:prstGeom>
          <a:ln w="25400">
            <a:solidFill>
              <a:srgbClr val="6B8D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/>
          <p:cNvSpPr txBox="1"/>
          <p:nvPr/>
        </p:nvSpPr>
        <p:spPr>
          <a:xfrm>
            <a:off x="388237" y="827798"/>
            <a:ext cx="80499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pc="600" dirty="0">
                <a:solidFill>
                  <a:srgbClr val="6FC4BF"/>
                </a:solidFill>
              </a:rPr>
              <a:t>RENTAL PRICES</a:t>
            </a:r>
          </a:p>
        </p:txBody>
      </p:sp>
      <p:sp>
        <p:nvSpPr>
          <p:cNvPr id="88" name="TextBox 87"/>
          <p:cNvSpPr txBox="1"/>
          <p:nvPr/>
        </p:nvSpPr>
        <p:spPr>
          <a:xfrm>
            <a:off x="388237" y="286541"/>
            <a:ext cx="80499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pc="600" dirty="0">
                <a:solidFill>
                  <a:srgbClr val="6B8DC4"/>
                </a:solidFill>
              </a:rPr>
              <a:t>SHELTER</a:t>
            </a:r>
            <a:endParaRPr lang="en-GB" sz="2400" b="1" spc="600" dirty="0">
              <a:solidFill>
                <a:srgbClr val="6B8DC4"/>
              </a:solidFill>
            </a:endParaRPr>
          </a:p>
        </p:txBody>
      </p:sp>
      <p:sp>
        <p:nvSpPr>
          <p:cNvPr id="89" name="Rectangle 88"/>
          <p:cNvSpPr/>
          <p:nvPr/>
        </p:nvSpPr>
        <p:spPr>
          <a:xfrm>
            <a:off x="912883" y="2608979"/>
            <a:ext cx="1059000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 </a:t>
            </a:r>
            <a:r>
              <a:rPr lang="en-US" sz="2400" dirty="0">
                <a:solidFill>
                  <a:srgbClr val="343A65"/>
                </a:solidFill>
              </a:rPr>
              <a:t>Increase in rent disparities between districts (and between governorates). The rent average in </a:t>
            </a:r>
            <a:r>
              <a:rPr lang="en-US" sz="2400" dirty="0" err="1">
                <a:solidFill>
                  <a:srgbClr val="343A65"/>
                </a:solidFill>
              </a:rPr>
              <a:t>Akkar</a:t>
            </a:r>
            <a:r>
              <a:rPr lang="en-US" sz="2400" dirty="0">
                <a:solidFill>
                  <a:srgbClr val="343A65"/>
                </a:solidFill>
              </a:rPr>
              <a:t> for example is 412,934 LBP compared to Beirut (1,567,871 LBP) – </a:t>
            </a:r>
            <a:r>
              <a:rPr lang="en-US" sz="2400" dirty="0">
                <a:solidFill>
                  <a:srgbClr val="6B8DC4"/>
                </a:solidFill>
                <a:cs typeface="Arial"/>
              </a:rPr>
              <a:t>almost 1.1 million difference. </a:t>
            </a:r>
            <a:r>
              <a:rPr lang="en-US" sz="2400" dirty="0">
                <a:solidFill>
                  <a:srgbClr val="343A65"/>
                </a:solidFill>
              </a:rPr>
              <a:t>This will lead to very different poverty rates across the regions knowing that we use one SMEB – and poverty is expenditure based !</a:t>
            </a:r>
          </a:p>
        </p:txBody>
      </p:sp>
      <p:sp>
        <p:nvSpPr>
          <p:cNvPr id="90" name="Rectangle 89"/>
          <p:cNvSpPr/>
          <p:nvPr/>
        </p:nvSpPr>
        <p:spPr>
          <a:xfrm>
            <a:off x="912883" y="4402114"/>
            <a:ext cx="1059000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6B8DC4"/>
                </a:solidFill>
                <a:cs typeface="Arial"/>
              </a:rPr>
              <a:t>96% have their value rent set in LBP </a:t>
            </a:r>
            <a:r>
              <a:rPr lang="en-US" sz="2400" dirty="0">
                <a:solidFill>
                  <a:srgbClr val="343A65"/>
                </a:solidFill>
              </a:rPr>
              <a:t>and 4% in USD. We might see more and more rents set in USD in the future (with the fluctuation of the Lira).</a:t>
            </a:r>
          </a:p>
        </p:txBody>
      </p:sp>
      <p:sp>
        <p:nvSpPr>
          <p:cNvPr id="91" name="Rectangle 90"/>
          <p:cNvSpPr/>
          <p:nvPr/>
        </p:nvSpPr>
        <p:spPr>
          <a:xfrm>
            <a:off x="912883" y="5456586"/>
            <a:ext cx="1059000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343A65"/>
                </a:solidFill>
              </a:rPr>
              <a:t>Households renting accommodation reported that the </a:t>
            </a:r>
            <a:r>
              <a:rPr lang="en-US" sz="2400" dirty="0">
                <a:solidFill>
                  <a:srgbClr val="6B8DC4"/>
                </a:solidFill>
                <a:cs typeface="Arial"/>
              </a:rPr>
              <a:t>landlords increased twice the rent in the last 12 months.</a:t>
            </a:r>
            <a:r>
              <a:rPr lang="en-US" sz="2400" dirty="0">
                <a:solidFill>
                  <a:srgbClr val="343A65"/>
                </a:solidFill>
              </a:rPr>
              <a:t> The average increase (the last time the landlord increased) was 417,557 LBP.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9600" y="706202"/>
            <a:ext cx="736567" cy="736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0894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/>
          <p:cNvCxnSpPr/>
          <p:nvPr/>
        </p:nvCxnSpPr>
        <p:spPr>
          <a:xfrm>
            <a:off x="500743" y="756522"/>
            <a:ext cx="1540092" cy="0"/>
          </a:xfrm>
          <a:prstGeom prst="line">
            <a:avLst/>
          </a:prstGeom>
          <a:ln w="25400">
            <a:solidFill>
              <a:srgbClr val="6B8D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88237" y="827798"/>
            <a:ext cx="80499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pc="600" dirty="0">
                <a:solidFill>
                  <a:srgbClr val="6FC4BF"/>
                </a:solidFill>
              </a:rPr>
              <a:t>SHELTER CONDITIONS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88237" y="286541"/>
            <a:ext cx="80499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pc="600" dirty="0">
                <a:solidFill>
                  <a:srgbClr val="6B8DC4"/>
                </a:solidFill>
              </a:rPr>
              <a:t>SHELTER</a:t>
            </a:r>
            <a:endParaRPr lang="en-GB" sz="2400" b="1" spc="600" dirty="0">
              <a:solidFill>
                <a:srgbClr val="6B8DC4"/>
              </a:solidFill>
            </a:endParaRPr>
          </a:p>
        </p:txBody>
      </p:sp>
      <p:pic>
        <p:nvPicPr>
          <p:cNvPr id="68" name="Picture 6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2640" y="3112420"/>
            <a:ext cx="2213731" cy="2490475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5113" y="3535416"/>
            <a:ext cx="771253" cy="693530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5766" y="1996944"/>
            <a:ext cx="767107" cy="689802"/>
          </a:xfrm>
          <a:prstGeom prst="rect">
            <a:avLst/>
          </a:prstGeom>
        </p:spPr>
      </p:pic>
      <p:sp>
        <p:nvSpPr>
          <p:cNvPr id="71" name="TextBox 70"/>
          <p:cNvSpPr txBox="1"/>
          <p:nvPr/>
        </p:nvSpPr>
        <p:spPr>
          <a:xfrm>
            <a:off x="2333014" y="2806239"/>
            <a:ext cx="586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43A65"/>
                </a:solidFill>
              </a:rPr>
              <a:t>57%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2922715" y="2726542"/>
            <a:ext cx="586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43A65"/>
                </a:solidFill>
              </a:rPr>
              <a:t>58%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1130854" y="4259637"/>
            <a:ext cx="586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343A65"/>
                </a:solidFill>
              </a:rPr>
              <a:t>23%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1670740" y="4259637"/>
            <a:ext cx="586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343A65"/>
                </a:solidFill>
              </a:rPr>
              <a:t>23%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958762" y="5662866"/>
            <a:ext cx="13742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343A65"/>
                </a:solidFill>
              </a:rPr>
              <a:t>HHs living in overcrowded condition (&lt;4.5m</a:t>
            </a:r>
            <a:r>
              <a:rPr lang="en-US" sz="1200" baseline="30000" dirty="0">
                <a:solidFill>
                  <a:srgbClr val="343A65"/>
                </a:solidFill>
              </a:rPr>
              <a:t>2</a:t>
            </a:r>
            <a:r>
              <a:rPr lang="en-US" sz="1200" dirty="0">
                <a:solidFill>
                  <a:srgbClr val="343A65"/>
                </a:solidFill>
              </a:rPr>
              <a:t>)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2203345" y="5662866"/>
            <a:ext cx="15812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343A65"/>
                </a:solidFill>
              </a:rPr>
              <a:t>HHs living in shelter that was dangerous, substandard or overcrowded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70166" y="3112420"/>
            <a:ext cx="2908215" cy="2490475"/>
          </a:xfrm>
          <a:prstGeom prst="rect">
            <a:avLst/>
          </a:prstGeom>
        </p:spPr>
      </p:pic>
      <p:sp>
        <p:nvSpPr>
          <p:cNvPr id="124" name="Rectangle 123"/>
          <p:cNvSpPr/>
          <p:nvPr/>
        </p:nvSpPr>
        <p:spPr>
          <a:xfrm>
            <a:off x="5580612" y="2029591"/>
            <a:ext cx="49648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spc="600" dirty="0">
                <a:solidFill>
                  <a:srgbClr val="343A65"/>
                </a:solidFill>
              </a:rPr>
              <a:t>SHELTER CONDITIONS </a:t>
            </a:r>
            <a:r>
              <a:rPr lang="en-US" b="1" spc="600">
                <a:solidFill>
                  <a:srgbClr val="343A65"/>
                </a:solidFill>
              </a:rPr>
              <a:t>BY SHELTER TYPE</a:t>
            </a:r>
            <a:endParaRPr lang="en-US" b="1" spc="600" dirty="0">
              <a:solidFill>
                <a:srgbClr val="343A65"/>
              </a:solidFill>
            </a:endParaRPr>
          </a:p>
        </p:txBody>
      </p:sp>
      <p:sp>
        <p:nvSpPr>
          <p:cNvPr id="125" name="TextBox 124"/>
          <p:cNvSpPr txBox="1"/>
          <p:nvPr/>
        </p:nvSpPr>
        <p:spPr>
          <a:xfrm>
            <a:off x="6952181" y="3697515"/>
            <a:ext cx="586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chemeClr val="bg1"/>
                </a:solidFill>
              </a:rPr>
              <a:t>58%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126" name="TextBox 125"/>
          <p:cNvSpPr txBox="1"/>
          <p:nvPr/>
        </p:nvSpPr>
        <p:spPr>
          <a:xfrm>
            <a:off x="8031121" y="3112420"/>
            <a:ext cx="586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15%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127" name="TextBox 126"/>
          <p:cNvSpPr txBox="1"/>
          <p:nvPr/>
        </p:nvSpPr>
        <p:spPr>
          <a:xfrm>
            <a:off x="6952181" y="5266221"/>
            <a:ext cx="586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chemeClr val="bg1"/>
                </a:solidFill>
              </a:rPr>
              <a:t>11%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128" name="TextBox 127"/>
          <p:cNvSpPr txBox="1"/>
          <p:nvPr/>
        </p:nvSpPr>
        <p:spPr>
          <a:xfrm>
            <a:off x="8031121" y="5102936"/>
            <a:ext cx="586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chemeClr val="bg1"/>
                </a:solidFill>
              </a:rPr>
              <a:t>22%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129" name="TextBox 128"/>
          <p:cNvSpPr txBox="1"/>
          <p:nvPr/>
        </p:nvSpPr>
        <p:spPr>
          <a:xfrm>
            <a:off x="9110430" y="5233563"/>
            <a:ext cx="586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16%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130" name="TextBox 129"/>
          <p:cNvSpPr txBox="1"/>
          <p:nvPr/>
        </p:nvSpPr>
        <p:spPr>
          <a:xfrm>
            <a:off x="6952181" y="4896889"/>
            <a:ext cx="586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chemeClr val="bg1"/>
                </a:solidFill>
              </a:rPr>
              <a:t>19%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131" name="TextBox 130"/>
          <p:cNvSpPr txBox="1"/>
          <p:nvPr/>
        </p:nvSpPr>
        <p:spPr>
          <a:xfrm>
            <a:off x="8031121" y="4074971"/>
            <a:ext cx="586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chemeClr val="bg1"/>
                </a:solidFill>
              </a:rPr>
              <a:t>58%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9110430" y="4044280"/>
            <a:ext cx="586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84%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6952181" y="4503345"/>
            <a:ext cx="586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chemeClr val="bg1"/>
                </a:solidFill>
              </a:rPr>
              <a:t>12%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8031121" y="3399721"/>
            <a:ext cx="586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5%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6449837" y="5773038"/>
            <a:ext cx="15812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343A65"/>
                </a:solidFill>
              </a:rPr>
              <a:t>Residential</a:t>
            </a:r>
          </a:p>
        </p:txBody>
      </p:sp>
      <p:sp>
        <p:nvSpPr>
          <p:cNvPr id="136" name="TextBox 135"/>
          <p:cNvSpPr txBox="1"/>
          <p:nvPr/>
        </p:nvSpPr>
        <p:spPr>
          <a:xfrm>
            <a:off x="7545475" y="5773038"/>
            <a:ext cx="15812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343A65"/>
                </a:solidFill>
              </a:rPr>
              <a:t>Non-Residential</a:t>
            </a:r>
          </a:p>
        </p:txBody>
      </p:sp>
      <p:sp>
        <p:nvSpPr>
          <p:cNvPr id="137" name="TextBox 136"/>
          <p:cNvSpPr txBox="1"/>
          <p:nvPr/>
        </p:nvSpPr>
        <p:spPr>
          <a:xfrm>
            <a:off x="8661928" y="5773038"/>
            <a:ext cx="15812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rgbClr val="343A65"/>
                </a:solidFill>
              </a:rPr>
              <a:t>Non-Permanent</a:t>
            </a:r>
            <a:endParaRPr lang="en-US" sz="1200" dirty="0">
              <a:solidFill>
                <a:srgbClr val="343A65"/>
              </a:solidFill>
            </a:endParaRPr>
          </a:p>
        </p:txBody>
      </p:sp>
      <p:grpSp>
        <p:nvGrpSpPr>
          <p:cNvPr id="138" name="Group 137"/>
          <p:cNvGrpSpPr/>
          <p:nvPr/>
        </p:nvGrpSpPr>
        <p:grpSpPr>
          <a:xfrm>
            <a:off x="4656900" y="6220180"/>
            <a:ext cx="7234977" cy="300445"/>
            <a:chOff x="1042822" y="6083215"/>
            <a:chExt cx="7234977" cy="300445"/>
          </a:xfrm>
        </p:grpSpPr>
        <p:grpSp>
          <p:nvGrpSpPr>
            <p:cNvPr id="139" name="Group 138"/>
            <p:cNvGrpSpPr/>
            <p:nvPr/>
          </p:nvGrpSpPr>
          <p:grpSpPr>
            <a:xfrm>
              <a:off x="1284954" y="6083215"/>
              <a:ext cx="6992845" cy="300445"/>
              <a:chOff x="8275319" y="6165987"/>
              <a:chExt cx="6992845" cy="300445"/>
            </a:xfrm>
          </p:grpSpPr>
          <p:sp>
            <p:nvSpPr>
              <p:cNvPr id="145" name="TextBox 144"/>
              <p:cNvSpPr txBox="1"/>
              <p:nvPr/>
            </p:nvSpPr>
            <p:spPr>
              <a:xfrm>
                <a:off x="11439303" y="6173708"/>
                <a:ext cx="270285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solidFill>
                      <a:srgbClr val="343A65"/>
                    </a:solidFill>
                  </a:rPr>
                  <a:t>Overcrowded with No adverse condition</a:t>
                </a:r>
              </a:p>
            </p:txBody>
          </p:sp>
          <p:sp>
            <p:nvSpPr>
              <p:cNvPr id="146" name="TextBox 145"/>
              <p:cNvSpPr txBox="1"/>
              <p:nvPr/>
            </p:nvSpPr>
            <p:spPr>
              <a:xfrm>
                <a:off x="10183281" y="6181653"/>
                <a:ext cx="96237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solidFill>
                      <a:srgbClr val="343A65"/>
                    </a:solidFill>
                  </a:rPr>
                  <a:t>Substandard</a:t>
                </a:r>
              </a:p>
            </p:txBody>
          </p:sp>
          <p:sp>
            <p:nvSpPr>
              <p:cNvPr id="147" name="TextBox 146"/>
              <p:cNvSpPr txBox="1"/>
              <p:nvPr/>
            </p:nvSpPr>
            <p:spPr>
              <a:xfrm>
                <a:off x="8426025" y="6165987"/>
                <a:ext cx="18473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US" sz="1200">
                  <a:solidFill>
                    <a:srgbClr val="273B57"/>
                  </a:solidFill>
                </a:endParaRPr>
              </a:p>
            </p:txBody>
          </p:sp>
          <p:sp>
            <p:nvSpPr>
              <p:cNvPr id="148" name="TextBox 147"/>
              <p:cNvSpPr txBox="1"/>
              <p:nvPr/>
            </p:nvSpPr>
            <p:spPr>
              <a:xfrm>
                <a:off x="14413891" y="6182861"/>
                <a:ext cx="85427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solidFill>
                      <a:srgbClr val="343A65"/>
                    </a:solidFill>
                  </a:rPr>
                  <a:t>Dangerous</a:t>
                </a:r>
              </a:p>
            </p:txBody>
          </p:sp>
          <p:sp>
            <p:nvSpPr>
              <p:cNvPr id="149" name="TextBox 148"/>
              <p:cNvSpPr txBox="1"/>
              <p:nvPr/>
            </p:nvSpPr>
            <p:spPr>
              <a:xfrm>
                <a:off x="8275319" y="6189433"/>
                <a:ext cx="151310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solidFill>
                      <a:srgbClr val="343A65"/>
                    </a:solidFill>
                  </a:rPr>
                  <a:t>No adverse condition</a:t>
                </a:r>
              </a:p>
            </p:txBody>
          </p:sp>
        </p:grpSp>
        <p:grpSp>
          <p:nvGrpSpPr>
            <p:cNvPr id="140" name="Group 139"/>
            <p:cNvGrpSpPr/>
            <p:nvPr/>
          </p:nvGrpSpPr>
          <p:grpSpPr>
            <a:xfrm>
              <a:off x="1042822" y="6106713"/>
              <a:ext cx="6413026" cy="276947"/>
              <a:chOff x="5215289" y="5872085"/>
              <a:chExt cx="6413026" cy="276947"/>
            </a:xfrm>
          </p:grpSpPr>
          <p:sp>
            <p:nvSpPr>
              <p:cNvPr id="141" name="Rectangle 140"/>
              <p:cNvSpPr/>
              <p:nvPr/>
            </p:nvSpPr>
            <p:spPr>
              <a:xfrm>
                <a:off x="5215289" y="5872085"/>
                <a:ext cx="261333" cy="261333"/>
              </a:xfrm>
              <a:prstGeom prst="rect">
                <a:avLst/>
              </a:prstGeom>
              <a:solidFill>
                <a:srgbClr val="B9D67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Rectangle 141"/>
              <p:cNvSpPr/>
              <p:nvPr/>
            </p:nvSpPr>
            <p:spPr>
              <a:xfrm>
                <a:off x="7128796" y="5872085"/>
                <a:ext cx="261333" cy="261333"/>
              </a:xfrm>
              <a:prstGeom prst="rect">
                <a:avLst/>
              </a:prstGeom>
              <a:solidFill>
                <a:srgbClr val="69C3B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Rectangle 142"/>
              <p:cNvSpPr/>
              <p:nvPr/>
            </p:nvSpPr>
            <p:spPr>
              <a:xfrm>
                <a:off x="8392394" y="5887699"/>
                <a:ext cx="261333" cy="261333"/>
              </a:xfrm>
              <a:prstGeom prst="rect">
                <a:avLst/>
              </a:prstGeom>
              <a:solidFill>
                <a:srgbClr val="6B8DC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Rectangle 143"/>
              <p:cNvSpPr/>
              <p:nvPr/>
            </p:nvSpPr>
            <p:spPr>
              <a:xfrm>
                <a:off x="11366982" y="5885668"/>
                <a:ext cx="261333" cy="261333"/>
              </a:xfrm>
              <a:prstGeom prst="rect">
                <a:avLst/>
              </a:prstGeom>
              <a:solidFill>
                <a:srgbClr val="343A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585024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/>
          <p:cNvCxnSpPr/>
          <p:nvPr/>
        </p:nvCxnSpPr>
        <p:spPr>
          <a:xfrm>
            <a:off x="500743" y="756522"/>
            <a:ext cx="1540092" cy="0"/>
          </a:xfrm>
          <a:prstGeom prst="line">
            <a:avLst/>
          </a:prstGeom>
          <a:ln w="25400">
            <a:solidFill>
              <a:srgbClr val="6B8D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88237" y="827798"/>
            <a:ext cx="80499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pc="600" dirty="0">
                <a:solidFill>
                  <a:srgbClr val="6FC4BF"/>
                </a:solidFill>
              </a:rPr>
              <a:t>SHELTER CONDITIONS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88237" y="286541"/>
            <a:ext cx="80499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pc="600" dirty="0">
                <a:solidFill>
                  <a:srgbClr val="6B8DC4"/>
                </a:solidFill>
              </a:rPr>
              <a:t>SHELTER</a:t>
            </a:r>
            <a:endParaRPr lang="en-GB" sz="2400" b="1" spc="600" dirty="0">
              <a:solidFill>
                <a:srgbClr val="6B8DC4"/>
              </a:solidFill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7234" y="2149635"/>
            <a:ext cx="5684099" cy="3466892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3680270" y="1403754"/>
            <a:ext cx="49648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spc="600" dirty="0">
                <a:solidFill>
                  <a:srgbClr val="343A65"/>
                </a:solidFill>
              </a:rPr>
              <a:t>SHELTER CONDITIONS BY GOVERNORATE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474932" y="5732769"/>
            <a:ext cx="4866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343A65"/>
                </a:solidFill>
              </a:rPr>
              <a:t>Total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120576" y="5732769"/>
            <a:ext cx="5395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rgbClr val="343A65"/>
                </a:solidFill>
              </a:rPr>
              <a:t>Akkar</a:t>
            </a:r>
            <a:endParaRPr lang="en-US" sz="1200" dirty="0">
              <a:solidFill>
                <a:srgbClr val="343A65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633287" y="5732769"/>
            <a:ext cx="7922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rgbClr val="343A65"/>
                </a:solidFill>
              </a:rPr>
              <a:t>Baalbek-</a:t>
            </a:r>
          </a:p>
          <a:p>
            <a:pPr algn="ctr"/>
            <a:r>
              <a:rPr lang="en-US" sz="1200" dirty="0">
                <a:solidFill>
                  <a:srgbClr val="343A65"/>
                </a:solidFill>
              </a:rPr>
              <a:t>El </a:t>
            </a:r>
            <a:r>
              <a:rPr lang="en-US" sz="1200" dirty="0" err="1">
                <a:solidFill>
                  <a:srgbClr val="343A65"/>
                </a:solidFill>
              </a:rPr>
              <a:t>Hermel</a:t>
            </a:r>
            <a:endParaRPr lang="en-US" sz="1200" dirty="0">
              <a:solidFill>
                <a:srgbClr val="343A65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389507" y="5732769"/>
            <a:ext cx="5645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343A65"/>
                </a:solidFill>
              </a:rPr>
              <a:t>Beirut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015579" y="5732769"/>
            <a:ext cx="5603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err="1">
                <a:solidFill>
                  <a:srgbClr val="343A65"/>
                </a:solidFill>
              </a:rPr>
              <a:t>Bekaa</a:t>
            </a:r>
            <a:endParaRPr lang="en-US" sz="1200" dirty="0">
              <a:solidFill>
                <a:srgbClr val="343A65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537396" y="5732769"/>
            <a:ext cx="84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rgbClr val="343A65"/>
                </a:solidFill>
              </a:rPr>
              <a:t>El </a:t>
            </a:r>
            <a:r>
              <a:rPr lang="en-US" sz="1200" dirty="0" err="1">
                <a:solidFill>
                  <a:srgbClr val="343A65"/>
                </a:solidFill>
              </a:rPr>
              <a:t>Nabatieh</a:t>
            </a:r>
            <a:endParaRPr lang="en-US" sz="1200" dirty="0">
              <a:solidFill>
                <a:srgbClr val="343A65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197565" y="5732769"/>
            <a:ext cx="7629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343A65"/>
                </a:solidFill>
              </a:rPr>
              <a:t>Mount Lebanon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8003647" y="5760256"/>
            <a:ext cx="5501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rgbClr val="343A65"/>
                </a:solidFill>
              </a:rPr>
              <a:t>North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8619114" y="5732769"/>
            <a:ext cx="5485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343A65"/>
                </a:solidFill>
              </a:rPr>
              <a:t>South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3409616" y="5191512"/>
            <a:ext cx="586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chemeClr val="bg1"/>
                </a:solidFill>
              </a:rPr>
              <a:t>13%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409616" y="4316881"/>
            <a:ext cx="586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36%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409616" y="3558773"/>
            <a:ext cx="586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chemeClr val="bg1"/>
                </a:solidFill>
              </a:rPr>
              <a:t>9%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409616" y="2829337"/>
            <a:ext cx="586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42%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4077661" y="5191512"/>
            <a:ext cx="586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chemeClr val="bg1"/>
                </a:solidFill>
              </a:rPr>
              <a:t>14%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4061332" y="3014003"/>
            <a:ext cx="586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53%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4729283" y="2274008"/>
            <a:ext cx="586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chemeClr val="bg1"/>
                </a:solidFill>
              </a:rPr>
              <a:t>20%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5356849" y="2829337"/>
            <a:ext cx="586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chemeClr val="bg1"/>
                </a:solidFill>
              </a:rPr>
              <a:t>49%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015579" y="2460005"/>
            <a:ext cx="586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chemeClr val="bg1"/>
                </a:solidFill>
              </a:rPr>
              <a:t>33%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6672531" y="2829337"/>
            <a:ext cx="586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chemeClr val="bg1"/>
                </a:solidFill>
              </a:rPr>
              <a:t>52%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7308913" y="2649667"/>
            <a:ext cx="586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42%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7967492" y="3014003"/>
            <a:ext cx="586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chemeClr val="bg1"/>
                </a:solidFill>
              </a:rPr>
              <a:t>58%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8611197" y="2671047"/>
            <a:ext cx="586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45%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4098862" y="4501547"/>
            <a:ext cx="586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chemeClr val="bg1"/>
                </a:solidFill>
              </a:rPr>
              <a:t>30%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4098862" y="3877038"/>
            <a:ext cx="586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chemeClr val="bg1"/>
                </a:solidFill>
              </a:rPr>
              <a:t>3%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4729283" y="5247195"/>
            <a:ext cx="586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chemeClr val="bg1"/>
                </a:solidFill>
              </a:rPr>
              <a:t>10%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4729283" y="3883747"/>
            <a:ext cx="586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chemeClr val="bg1"/>
                </a:solidFill>
              </a:rPr>
              <a:t>66%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4729283" y="2757631"/>
            <a:ext cx="586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4%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5356849" y="5247195"/>
            <a:ext cx="586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chemeClr val="bg1"/>
                </a:solidFill>
              </a:rPr>
              <a:t>12%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5356849" y="4756392"/>
            <a:ext cx="586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chemeClr val="bg1"/>
                </a:solidFill>
              </a:rPr>
              <a:t>17%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5356849" y="4061704"/>
            <a:ext cx="586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22%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6015579" y="5319060"/>
            <a:ext cx="586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chemeClr val="bg1"/>
                </a:solidFill>
              </a:rPr>
              <a:t>5%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6015579" y="4431036"/>
            <a:ext cx="586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chemeClr val="bg1"/>
                </a:solidFill>
              </a:rPr>
              <a:t>51%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6015579" y="3327979"/>
            <a:ext cx="586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11%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6689949" y="5191512"/>
            <a:ext cx="586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chemeClr val="bg1"/>
                </a:solidFill>
              </a:rPr>
              <a:t>14%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7323864" y="5166579"/>
            <a:ext cx="586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chemeClr val="bg1"/>
                </a:solidFill>
              </a:rPr>
              <a:t>19%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7976245" y="5256329"/>
            <a:ext cx="586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chemeClr val="bg1"/>
                </a:solidFill>
              </a:rPr>
              <a:t>12%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8664741" y="5062529"/>
            <a:ext cx="586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24%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6688477" y="4501075"/>
            <a:ext cx="586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chemeClr val="bg1"/>
                </a:solidFill>
              </a:rPr>
              <a:t>31%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7345990" y="4387060"/>
            <a:ext cx="586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chemeClr val="bg1"/>
                </a:solidFill>
              </a:rPr>
              <a:t>25%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7969920" y="4615702"/>
            <a:ext cx="586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chemeClr val="bg1"/>
                </a:solidFill>
              </a:rPr>
              <a:t>25%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8627414" y="4127433"/>
            <a:ext cx="586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chemeClr val="bg1"/>
                </a:solidFill>
              </a:rPr>
              <a:t>29%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6688477" y="3844380"/>
            <a:ext cx="586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chemeClr val="bg1"/>
                </a:solidFill>
              </a:rPr>
              <a:t>3%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7317527" y="3648324"/>
            <a:ext cx="586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chemeClr val="bg1"/>
                </a:solidFill>
              </a:rPr>
              <a:t>14%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7967492" y="4068413"/>
            <a:ext cx="586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chemeClr val="bg1"/>
                </a:solidFill>
              </a:rPr>
              <a:t>5%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8635710" y="3560102"/>
            <a:ext cx="586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2%</a:t>
            </a:r>
            <a:endParaRPr lang="en-GB" b="1" dirty="0">
              <a:solidFill>
                <a:schemeClr val="bg1"/>
              </a:solidFill>
            </a:endParaRPr>
          </a:p>
        </p:txBody>
      </p:sp>
      <p:grpSp>
        <p:nvGrpSpPr>
          <p:cNvPr id="69" name="Group 68"/>
          <p:cNvGrpSpPr/>
          <p:nvPr/>
        </p:nvGrpSpPr>
        <p:grpSpPr>
          <a:xfrm>
            <a:off x="2919080" y="6312503"/>
            <a:ext cx="7234977" cy="300445"/>
            <a:chOff x="1042822" y="6083215"/>
            <a:chExt cx="7234977" cy="300445"/>
          </a:xfrm>
        </p:grpSpPr>
        <p:grpSp>
          <p:nvGrpSpPr>
            <p:cNvPr id="70" name="Group 69"/>
            <p:cNvGrpSpPr/>
            <p:nvPr/>
          </p:nvGrpSpPr>
          <p:grpSpPr>
            <a:xfrm>
              <a:off x="1284954" y="6083215"/>
              <a:ext cx="6992845" cy="300445"/>
              <a:chOff x="8275319" y="6165987"/>
              <a:chExt cx="6992845" cy="300445"/>
            </a:xfrm>
          </p:grpSpPr>
          <p:sp>
            <p:nvSpPr>
              <p:cNvPr id="76" name="TextBox 75"/>
              <p:cNvSpPr txBox="1"/>
              <p:nvPr/>
            </p:nvSpPr>
            <p:spPr>
              <a:xfrm>
                <a:off x="11439303" y="6173708"/>
                <a:ext cx="270285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solidFill>
                      <a:srgbClr val="343A65"/>
                    </a:solidFill>
                  </a:rPr>
                  <a:t>Overcrowded with No adverse condition</a:t>
                </a:r>
              </a:p>
            </p:txBody>
          </p:sp>
          <p:sp>
            <p:nvSpPr>
              <p:cNvPr id="77" name="TextBox 76"/>
              <p:cNvSpPr txBox="1"/>
              <p:nvPr/>
            </p:nvSpPr>
            <p:spPr>
              <a:xfrm>
                <a:off x="10183281" y="6181653"/>
                <a:ext cx="96237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solidFill>
                      <a:srgbClr val="343A65"/>
                    </a:solidFill>
                  </a:rPr>
                  <a:t>Substandard</a:t>
                </a:r>
              </a:p>
            </p:txBody>
          </p:sp>
          <p:sp>
            <p:nvSpPr>
              <p:cNvPr id="78" name="TextBox 77"/>
              <p:cNvSpPr txBox="1"/>
              <p:nvPr/>
            </p:nvSpPr>
            <p:spPr>
              <a:xfrm>
                <a:off x="8426025" y="6165987"/>
                <a:ext cx="18473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US" sz="1200">
                  <a:solidFill>
                    <a:srgbClr val="273B57"/>
                  </a:solidFill>
                </a:endParaRPr>
              </a:p>
            </p:txBody>
          </p:sp>
          <p:sp>
            <p:nvSpPr>
              <p:cNvPr id="79" name="TextBox 78"/>
              <p:cNvSpPr txBox="1"/>
              <p:nvPr/>
            </p:nvSpPr>
            <p:spPr>
              <a:xfrm>
                <a:off x="14413891" y="6182861"/>
                <a:ext cx="85427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solidFill>
                      <a:srgbClr val="343A65"/>
                    </a:solidFill>
                  </a:rPr>
                  <a:t>Dangerous</a:t>
                </a:r>
              </a:p>
            </p:txBody>
          </p:sp>
          <p:sp>
            <p:nvSpPr>
              <p:cNvPr id="80" name="TextBox 79"/>
              <p:cNvSpPr txBox="1"/>
              <p:nvPr/>
            </p:nvSpPr>
            <p:spPr>
              <a:xfrm>
                <a:off x="8275319" y="6189433"/>
                <a:ext cx="151310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solidFill>
                      <a:srgbClr val="343A65"/>
                    </a:solidFill>
                  </a:rPr>
                  <a:t>No adverse condition</a:t>
                </a:r>
              </a:p>
            </p:txBody>
          </p:sp>
        </p:grpSp>
        <p:grpSp>
          <p:nvGrpSpPr>
            <p:cNvPr id="71" name="Group 70"/>
            <p:cNvGrpSpPr/>
            <p:nvPr/>
          </p:nvGrpSpPr>
          <p:grpSpPr>
            <a:xfrm>
              <a:off x="1042822" y="6106713"/>
              <a:ext cx="6413026" cy="276947"/>
              <a:chOff x="5215289" y="5872085"/>
              <a:chExt cx="6413026" cy="276947"/>
            </a:xfrm>
          </p:grpSpPr>
          <p:sp>
            <p:nvSpPr>
              <p:cNvPr id="72" name="Rectangle 71"/>
              <p:cNvSpPr/>
              <p:nvPr/>
            </p:nvSpPr>
            <p:spPr>
              <a:xfrm>
                <a:off x="5215289" y="5872085"/>
                <a:ext cx="261333" cy="261333"/>
              </a:xfrm>
              <a:prstGeom prst="rect">
                <a:avLst/>
              </a:prstGeom>
              <a:solidFill>
                <a:srgbClr val="B9D67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7128796" y="5872085"/>
                <a:ext cx="261333" cy="261333"/>
              </a:xfrm>
              <a:prstGeom prst="rect">
                <a:avLst/>
              </a:prstGeom>
              <a:solidFill>
                <a:srgbClr val="69C3B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8392394" y="5887699"/>
                <a:ext cx="261333" cy="261333"/>
              </a:xfrm>
              <a:prstGeom prst="rect">
                <a:avLst/>
              </a:prstGeom>
              <a:solidFill>
                <a:srgbClr val="6B8DC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11366982" y="5885668"/>
                <a:ext cx="261333" cy="261333"/>
              </a:xfrm>
              <a:prstGeom prst="rect">
                <a:avLst/>
              </a:prstGeom>
              <a:solidFill>
                <a:srgbClr val="343A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885552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/>
          <p:cNvCxnSpPr/>
          <p:nvPr/>
        </p:nvCxnSpPr>
        <p:spPr>
          <a:xfrm>
            <a:off x="500743" y="756522"/>
            <a:ext cx="1540092" cy="0"/>
          </a:xfrm>
          <a:prstGeom prst="line">
            <a:avLst/>
          </a:prstGeom>
          <a:ln w="25400">
            <a:solidFill>
              <a:srgbClr val="6B8D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88237" y="827798"/>
            <a:ext cx="80499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pc="600" dirty="0">
                <a:solidFill>
                  <a:srgbClr val="6FC4BF"/>
                </a:solidFill>
              </a:rPr>
              <a:t>GENDER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88237" y="286541"/>
            <a:ext cx="80499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pc="600" dirty="0">
                <a:solidFill>
                  <a:srgbClr val="6B8DC4"/>
                </a:solidFill>
              </a:rPr>
              <a:t>SHELTER</a:t>
            </a:r>
            <a:endParaRPr lang="en-GB" sz="2400" b="1" spc="600" dirty="0">
              <a:solidFill>
                <a:srgbClr val="6B8DC4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9759450" y="2350338"/>
            <a:ext cx="586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43A65"/>
                </a:solidFill>
              </a:rPr>
              <a:t>19%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0107284" y="2647221"/>
            <a:ext cx="586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343A65"/>
                </a:solidFill>
              </a:rPr>
              <a:t>27%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0652855" y="3106398"/>
            <a:ext cx="586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343A65"/>
                </a:solidFill>
              </a:rPr>
              <a:t>41%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1447367" y="3428230"/>
            <a:ext cx="586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43A65"/>
                </a:solidFill>
              </a:rPr>
              <a:t>60%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9732250" y="3900276"/>
            <a:ext cx="586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343A65"/>
                </a:solidFill>
              </a:rPr>
              <a:t>18%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0499996" y="4213197"/>
            <a:ext cx="586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343A65"/>
                </a:solidFill>
              </a:rPr>
              <a:t>37%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7572979" y="2529720"/>
            <a:ext cx="13742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rgbClr val="343A65"/>
                </a:solidFill>
              </a:rPr>
              <a:t>Living in tents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7572979" y="3210143"/>
            <a:ext cx="13742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rgbClr val="343A65"/>
                </a:solidFill>
              </a:rPr>
              <a:t>Paying less than 700,000 </a:t>
            </a:r>
            <a:r>
              <a:rPr lang="en-US" sz="1200">
                <a:solidFill>
                  <a:srgbClr val="343A65"/>
                </a:solidFill>
              </a:rPr>
              <a:t>in rent</a:t>
            </a:r>
            <a:endParaRPr lang="en-US" sz="1200" dirty="0">
              <a:solidFill>
                <a:srgbClr val="343A65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7160820" y="3936198"/>
            <a:ext cx="17864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rgbClr val="343A65"/>
                </a:solidFill>
              </a:rPr>
              <a:t>Main reason for choosing accommodation is family ties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8768443" y="2408403"/>
            <a:ext cx="2653706" cy="3038918"/>
            <a:chOff x="8768443" y="2160000"/>
            <a:chExt cx="2653706" cy="3038918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000000" y="2160000"/>
              <a:ext cx="2422149" cy="2922158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/>
          </p:nvSpPr>
          <p:spPr>
            <a:xfrm>
              <a:off x="8768443" y="4468980"/>
              <a:ext cx="1925147" cy="72993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9" name="Picture 3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4339" y="5274014"/>
            <a:ext cx="211627" cy="211627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7925" y="4909735"/>
            <a:ext cx="207739" cy="207739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9195740" y="4876332"/>
            <a:ext cx="17091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43476B"/>
                </a:solidFill>
              </a:rPr>
              <a:t>Male headed-household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9183865" y="5234234"/>
            <a:ext cx="18464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43476B"/>
                </a:solidFill>
              </a:rPr>
              <a:t>Female headed-household</a:t>
            </a:r>
          </a:p>
        </p:txBody>
      </p:sp>
      <p:sp>
        <p:nvSpPr>
          <p:cNvPr id="44" name="Rectangle 43"/>
          <p:cNvSpPr/>
          <p:nvPr/>
        </p:nvSpPr>
        <p:spPr>
          <a:xfrm>
            <a:off x="929692" y="2259565"/>
            <a:ext cx="6446512" cy="45037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400"/>
              </a:spcAft>
            </a:pPr>
            <a:r>
              <a:rPr lang="en-US" sz="2000" dirty="0">
                <a:solidFill>
                  <a:srgbClr val="343A65"/>
                </a:solidFill>
              </a:rPr>
              <a:t>Like previous years, there is a high concentration of female-headed households living in tents in Baalbek-El </a:t>
            </a:r>
            <a:r>
              <a:rPr lang="en-US" sz="2000" dirty="0" err="1">
                <a:solidFill>
                  <a:srgbClr val="343A65"/>
                </a:solidFill>
              </a:rPr>
              <a:t>Hermel</a:t>
            </a:r>
            <a:r>
              <a:rPr lang="en-US" sz="2000" dirty="0">
                <a:solidFill>
                  <a:srgbClr val="343A65"/>
                </a:solidFill>
              </a:rPr>
              <a:t> and </a:t>
            </a:r>
            <a:r>
              <a:rPr lang="en-US" sz="2000" dirty="0" err="1">
                <a:solidFill>
                  <a:srgbClr val="343A65"/>
                </a:solidFill>
              </a:rPr>
              <a:t>Bekaa</a:t>
            </a:r>
            <a:r>
              <a:rPr lang="en-US" sz="2000" dirty="0">
                <a:solidFill>
                  <a:srgbClr val="343A65"/>
                </a:solidFill>
              </a:rPr>
              <a:t> governorates.</a:t>
            </a:r>
          </a:p>
          <a:p>
            <a:pPr>
              <a:spcAft>
                <a:spcPts val="400"/>
              </a:spcAft>
            </a:pPr>
            <a:endParaRPr lang="en-US" sz="2000" dirty="0">
              <a:solidFill>
                <a:srgbClr val="343A65"/>
              </a:solidFill>
            </a:endParaRPr>
          </a:p>
          <a:p>
            <a:pPr>
              <a:spcAft>
                <a:spcPts val="400"/>
              </a:spcAft>
            </a:pPr>
            <a:r>
              <a:rPr lang="en-US" sz="2000" dirty="0">
                <a:solidFill>
                  <a:srgbClr val="343A65"/>
                </a:solidFill>
              </a:rPr>
              <a:t>FHH more often choose to live in their accommodations, including in the ITS because they have family ties in the area.</a:t>
            </a:r>
          </a:p>
          <a:p>
            <a:pPr>
              <a:spcAft>
                <a:spcPts val="400"/>
              </a:spcAft>
            </a:pPr>
            <a:endParaRPr lang="en-US" sz="2000" dirty="0">
              <a:solidFill>
                <a:srgbClr val="343A65"/>
              </a:solidFill>
            </a:endParaRPr>
          </a:p>
          <a:p>
            <a:pPr>
              <a:spcAft>
                <a:spcPts val="400"/>
              </a:spcAft>
            </a:pPr>
            <a:r>
              <a:rPr lang="en-US" sz="2000" dirty="0">
                <a:solidFill>
                  <a:srgbClr val="343A65"/>
                </a:solidFill>
              </a:rPr>
              <a:t>FHH pay less rent on average than MHH.</a:t>
            </a:r>
          </a:p>
          <a:p>
            <a:pPr marL="342900" indent="-342900">
              <a:spcAft>
                <a:spcPts val="400"/>
              </a:spcAft>
              <a:buFont typeface="Arial" charset="0"/>
              <a:buChar char="•"/>
            </a:pPr>
            <a:endParaRPr lang="en-US" sz="2000" dirty="0">
              <a:solidFill>
                <a:srgbClr val="343A65"/>
              </a:solidFill>
            </a:endParaRPr>
          </a:p>
          <a:p>
            <a:pPr>
              <a:spcAft>
                <a:spcPts val="400"/>
              </a:spcAft>
            </a:pPr>
            <a:endParaRPr lang="en-US" sz="2000" dirty="0">
              <a:solidFill>
                <a:srgbClr val="343A65"/>
              </a:solidFill>
            </a:endParaRPr>
          </a:p>
          <a:p>
            <a:pPr>
              <a:spcAft>
                <a:spcPts val="400"/>
              </a:spcAft>
            </a:pPr>
            <a:endParaRPr lang="en-US" sz="2000" dirty="0">
              <a:solidFill>
                <a:srgbClr val="343A65"/>
              </a:solidFill>
            </a:endParaRPr>
          </a:p>
          <a:p>
            <a:pPr>
              <a:spcAft>
                <a:spcPts val="400"/>
              </a:spcAft>
            </a:pPr>
            <a:endParaRPr lang="en-US" sz="2000" dirty="0">
              <a:solidFill>
                <a:srgbClr val="343A65"/>
              </a:solidFill>
            </a:endParaRPr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743" y="2350338"/>
            <a:ext cx="442785" cy="365779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2606" y="3658660"/>
            <a:ext cx="457331" cy="518764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0893" y="4888451"/>
            <a:ext cx="487368" cy="487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09129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6A1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/>
          <p:cNvSpPr txBox="1"/>
          <p:nvPr/>
        </p:nvSpPr>
        <p:spPr>
          <a:xfrm>
            <a:off x="604157" y="2644170"/>
            <a:ext cx="80499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spc="600">
                <a:solidFill>
                  <a:schemeClr val="bg1"/>
                </a:solidFill>
              </a:rPr>
              <a:t>SHELTER</a:t>
            </a:r>
            <a:endParaRPr lang="en-GB" sz="4800" spc="600">
              <a:solidFill>
                <a:schemeClr val="bg1"/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767443" y="3475167"/>
            <a:ext cx="2419510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B8D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/>
          <p:cNvSpPr txBox="1"/>
          <p:nvPr/>
        </p:nvSpPr>
        <p:spPr>
          <a:xfrm>
            <a:off x="604157" y="3013501"/>
            <a:ext cx="80499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spc="600" dirty="0">
                <a:solidFill>
                  <a:srgbClr val="B9D67D"/>
                </a:solidFill>
              </a:rPr>
              <a:t>EVICTION AND MOBILITY</a:t>
            </a:r>
            <a:endParaRPr lang="en-GB" sz="4800" spc="600" dirty="0">
              <a:solidFill>
                <a:srgbClr val="B9D67D"/>
              </a:solidFill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767443" y="3844498"/>
            <a:ext cx="7621183" cy="0"/>
          </a:xfrm>
          <a:prstGeom prst="line">
            <a:avLst/>
          </a:prstGeom>
          <a:ln w="25400">
            <a:solidFill>
              <a:srgbClr val="B9D6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11353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B8D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/>
          <p:cNvSpPr txBox="1"/>
          <p:nvPr/>
        </p:nvSpPr>
        <p:spPr>
          <a:xfrm>
            <a:off x="604157" y="3013501"/>
            <a:ext cx="80499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spc="600" dirty="0">
                <a:solidFill>
                  <a:srgbClr val="B9D67D"/>
                </a:solidFill>
              </a:rPr>
              <a:t>DEMOGRAPHICS</a:t>
            </a:r>
            <a:endParaRPr lang="en-GB" sz="4800" spc="600" dirty="0">
              <a:solidFill>
                <a:srgbClr val="B9D67D"/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767443" y="3844498"/>
            <a:ext cx="4823537" cy="0"/>
          </a:xfrm>
          <a:prstGeom prst="line">
            <a:avLst/>
          </a:prstGeom>
          <a:ln w="25400">
            <a:solidFill>
              <a:srgbClr val="B9D6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445439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3132" y="3136722"/>
            <a:ext cx="3380249" cy="2289269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388237" y="286541"/>
            <a:ext cx="80499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pc="600" dirty="0">
                <a:solidFill>
                  <a:srgbClr val="6B8DC4"/>
                </a:solidFill>
              </a:rPr>
              <a:t>EVICTION AND MOBILITY</a:t>
            </a:r>
            <a:endParaRPr lang="en-GB" sz="2400" b="1" spc="600" dirty="0">
              <a:solidFill>
                <a:srgbClr val="6B8DC4"/>
              </a:solidFill>
            </a:endParaRPr>
          </a:p>
        </p:txBody>
      </p:sp>
      <p:cxnSp>
        <p:nvCxnSpPr>
          <p:cNvPr id="29" name="Straight Connector 28"/>
          <p:cNvCxnSpPr/>
          <p:nvPr/>
        </p:nvCxnSpPr>
        <p:spPr>
          <a:xfrm>
            <a:off x="500743" y="756522"/>
            <a:ext cx="4733866" cy="0"/>
          </a:xfrm>
          <a:prstGeom prst="line">
            <a:avLst/>
          </a:prstGeom>
          <a:ln w="25400">
            <a:solidFill>
              <a:srgbClr val="6B8D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/>
          <p:cNvSpPr/>
          <p:nvPr/>
        </p:nvSpPr>
        <p:spPr>
          <a:xfrm>
            <a:off x="262763" y="2600744"/>
            <a:ext cx="57600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spc="600" dirty="0">
                <a:solidFill>
                  <a:srgbClr val="343A65"/>
                </a:solidFill>
              </a:rPr>
              <a:t>EVICTION THREATS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388237" y="827798"/>
            <a:ext cx="80499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pc="600" dirty="0">
                <a:solidFill>
                  <a:srgbClr val="6FC4BF"/>
                </a:solidFill>
              </a:rPr>
              <a:t>EVICTION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171015" y="4195283"/>
            <a:ext cx="586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43A65"/>
                </a:solidFill>
              </a:rPr>
              <a:t>5%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099337" y="3921381"/>
            <a:ext cx="822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343A65"/>
                </a:solidFill>
              </a:rPr>
              <a:t>5.4%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324421" y="3075888"/>
            <a:ext cx="822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343A65"/>
                </a:solidFill>
              </a:rPr>
              <a:t>7.1%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832264" y="5649290"/>
            <a:ext cx="13742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343A65"/>
                </a:solidFill>
              </a:rPr>
              <a:t>2020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2950169" y="5663357"/>
            <a:ext cx="13742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343A65"/>
                </a:solidFill>
              </a:rPr>
              <a:t>2021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4015370" y="5649290"/>
            <a:ext cx="13742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343A65"/>
                </a:solidFill>
              </a:rPr>
              <a:t>2022</a:t>
            </a:r>
          </a:p>
        </p:txBody>
      </p:sp>
      <p:sp>
        <p:nvSpPr>
          <p:cNvPr id="52" name="Rectangle 51"/>
          <p:cNvSpPr/>
          <p:nvPr/>
        </p:nvSpPr>
        <p:spPr>
          <a:xfrm>
            <a:off x="6422441" y="3198106"/>
            <a:ext cx="5252724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343A65"/>
                </a:solidFill>
                <a:latin typeface="Calibri" charset="0"/>
              </a:rPr>
              <a:t>Were expected to leave within a month. </a:t>
            </a:r>
            <a:r>
              <a:rPr lang="en-US" sz="2000" dirty="0">
                <a:solidFill>
                  <a:srgbClr val="343A65"/>
                </a:solidFill>
                <a:latin typeface="Calibri" charset="0"/>
              </a:rPr>
              <a:t>Of them, </a:t>
            </a:r>
            <a:r>
              <a:rPr lang="en-US" sz="2000" dirty="0">
                <a:solidFill>
                  <a:srgbClr val="6B8DC4"/>
                </a:solidFill>
                <a:cs typeface="Arial"/>
              </a:rPr>
              <a:t>14%</a:t>
            </a:r>
            <a:r>
              <a:rPr lang="en-US" sz="2000" dirty="0">
                <a:solidFill>
                  <a:srgbClr val="343A65"/>
                </a:solidFill>
                <a:latin typeface="Calibri" charset="0"/>
              </a:rPr>
              <a:t> were expected to leave in a week.</a:t>
            </a:r>
          </a:p>
          <a:p>
            <a:pPr algn="ctr"/>
            <a:r>
              <a:rPr lang="en-US" sz="2000" dirty="0">
                <a:solidFill>
                  <a:srgbClr val="6B8DC4"/>
                </a:solidFill>
                <a:cs typeface="Arial"/>
              </a:rPr>
              <a:t>97% </a:t>
            </a:r>
            <a:r>
              <a:rPr lang="en-US" sz="2000" dirty="0">
                <a:solidFill>
                  <a:srgbClr val="343A65"/>
                </a:solidFill>
                <a:latin typeface="Calibri" charset="0"/>
              </a:rPr>
              <a:t>eviction notices were issued by landlord</a:t>
            </a:r>
          </a:p>
          <a:p>
            <a:pPr algn="ctr"/>
            <a:endParaRPr lang="en-US" sz="2400" dirty="0">
              <a:solidFill>
                <a:srgbClr val="6B8DC4"/>
              </a:solidFill>
              <a:cs typeface="Arial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8742577" y="2573044"/>
            <a:ext cx="229468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rgbClr val="6B8DC4"/>
                </a:solidFill>
                <a:cs typeface="Arial"/>
              </a:rPr>
              <a:t>66% </a:t>
            </a:r>
            <a:endParaRPr lang="en-GB" sz="4400" dirty="0">
              <a:solidFill>
                <a:srgbClr val="6B8DC4"/>
              </a:solidFill>
              <a:cs typeface="Arial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1039307" y="4564615"/>
            <a:ext cx="586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43A65"/>
                </a:solidFill>
              </a:rPr>
              <a:t>4%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638247" y="5649290"/>
            <a:ext cx="13742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343A65"/>
                </a:solidFill>
              </a:rPr>
              <a:t>2019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2504" y="2606501"/>
            <a:ext cx="640073" cy="64007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92019" y="1756702"/>
            <a:ext cx="593303" cy="747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78399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/>
          <p:cNvSpPr txBox="1"/>
          <p:nvPr/>
        </p:nvSpPr>
        <p:spPr>
          <a:xfrm>
            <a:off x="388237" y="286541"/>
            <a:ext cx="80499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pc="600" dirty="0">
                <a:solidFill>
                  <a:srgbClr val="6B8DC4"/>
                </a:solidFill>
              </a:rPr>
              <a:t>EVICTION AND MOBILITY</a:t>
            </a:r>
            <a:endParaRPr lang="en-GB" sz="2400" b="1" spc="600" dirty="0">
              <a:solidFill>
                <a:srgbClr val="6B8DC4"/>
              </a:solidFill>
            </a:endParaRPr>
          </a:p>
        </p:txBody>
      </p:sp>
      <p:cxnSp>
        <p:nvCxnSpPr>
          <p:cNvPr id="29" name="Straight Connector 28"/>
          <p:cNvCxnSpPr/>
          <p:nvPr/>
        </p:nvCxnSpPr>
        <p:spPr>
          <a:xfrm>
            <a:off x="500743" y="756522"/>
            <a:ext cx="4733866" cy="0"/>
          </a:xfrm>
          <a:prstGeom prst="line">
            <a:avLst/>
          </a:prstGeom>
          <a:ln w="25400">
            <a:solidFill>
              <a:srgbClr val="6B8D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/>
          <p:cNvSpPr txBox="1"/>
          <p:nvPr/>
        </p:nvSpPr>
        <p:spPr>
          <a:xfrm>
            <a:off x="388237" y="827798"/>
            <a:ext cx="80499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pc="600" dirty="0">
                <a:solidFill>
                  <a:srgbClr val="6FC4BF"/>
                </a:solidFill>
              </a:rPr>
              <a:t>EVICTION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09976" y="5115465"/>
            <a:ext cx="4866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343A65"/>
                </a:solidFill>
              </a:rPr>
              <a:t>Total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856003" y="5115465"/>
            <a:ext cx="5395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rgbClr val="343A65"/>
                </a:solidFill>
              </a:rPr>
              <a:t>Akkar</a:t>
            </a:r>
            <a:endParaRPr lang="en-US" sz="1200" dirty="0">
              <a:solidFill>
                <a:srgbClr val="343A65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998770" y="5077151"/>
            <a:ext cx="7922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rgbClr val="343A65"/>
                </a:solidFill>
              </a:rPr>
              <a:t>Baalbek-</a:t>
            </a:r>
          </a:p>
          <a:p>
            <a:pPr algn="ctr"/>
            <a:r>
              <a:rPr lang="en-US" sz="1200" dirty="0">
                <a:solidFill>
                  <a:srgbClr val="343A65"/>
                </a:solidFill>
              </a:rPr>
              <a:t>El </a:t>
            </a:r>
            <a:r>
              <a:rPr lang="en-US" sz="1200" dirty="0" err="1">
                <a:solidFill>
                  <a:srgbClr val="343A65"/>
                </a:solidFill>
              </a:rPr>
              <a:t>Hermel</a:t>
            </a:r>
            <a:endParaRPr lang="en-US" sz="1200" dirty="0">
              <a:solidFill>
                <a:srgbClr val="343A65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509185" y="5115465"/>
            <a:ext cx="5645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rgbClr val="343A65"/>
                </a:solidFill>
              </a:rPr>
              <a:t>Beirut</a:t>
            </a:r>
            <a:endParaRPr lang="en-US" sz="1200" dirty="0">
              <a:solidFill>
                <a:srgbClr val="343A65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802894" y="5115465"/>
            <a:ext cx="5603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rgbClr val="343A65"/>
                </a:solidFill>
              </a:rPr>
              <a:t>Bekaa</a:t>
            </a:r>
            <a:endParaRPr lang="en-US" sz="1200" dirty="0">
              <a:solidFill>
                <a:srgbClr val="343A65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7005642" y="5115465"/>
            <a:ext cx="8997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343A65"/>
                </a:solidFill>
              </a:rPr>
              <a:t>El </a:t>
            </a:r>
            <a:r>
              <a:rPr lang="en-US" sz="1200" dirty="0" err="1">
                <a:solidFill>
                  <a:srgbClr val="343A65"/>
                </a:solidFill>
              </a:rPr>
              <a:t>Nabatieh</a:t>
            </a:r>
            <a:endParaRPr lang="en-US" sz="1200" dirty="0">
              <a:solidFill>
                <a:srgbClr val="343A65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8185254" y="5115465"/>
            <a:ext cx="11803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rgbClr val="343A65"/>
                </a:solidFill>
              </a:rPr>
              <a:t>Mount Lebanon</a:t>
            </a:r>
            <a:endParaRPr lang="en-US" sz="1200" dirty="0">
              <a:solidFill>
                <a:srgbClr val="343A65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9806326" y="5115465"/>
            <a:ext cx="5501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rgbClr val="343A65"/>
                </a:solidFill>
              </a:rPr>
              <a:t>North</a:t>
            </a:r>
            <a:endParaRPr lang="en-US" sz="1200" dirty="0">
              <a:solidFill>
                <a:srgbClr val="343A65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1183420" y="5115465"/>
            <a:ext cx="5485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343A65"/>
                </a:solidFill>
              </a:rPr>
              <a:t>South</a:t>
            </a:r>
          </a:p>
        </p:txBody>
      </p:sp>
      <p:grpSp>
        <p:nvGrpSpPr>
          <p:cNvPr id="37" name="Group 36"/>
          <p:cNvGrpSpPr/>
          <p:nvPr/>
        </p:nvGrpSpPr>
        <p:grpSpPr>
          <a:xfrm>
            <a:off x="8199239" y="5548146"/>
            <a:ext cx="3764323" cy="276999"/>
            <a:chOff x="7524666" y="6364773"/>
            <a:chExt cx="3764323" cy="276999"/>
          </a:xfrm>
        </p:grpSpPr>
        <p:sp>
          <p:nvSpPr>
            <p:cNvPr id="38" name="TextBox 37"/>
            <p:cNvSpPr txBox="1"/>
            <p:nvPr/>
          </p:nvSpPr>
          <p:spPr>
            <a:xfrm>
              <a:off x="7769905" y="6364773"/>
              <a:ext cx="49885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343A65"/>
                  </a:solidFill>
                </a:rPr>
                <a:t>2019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8824211" y="6364773"/>
              <a:ext cx="49885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343A65"/>
                  </a:solidFill>
                </a:rPr>
                <a:t>2020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9830212" y="6364773"/>
              <a:ext cx="49885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343A65"/>
                  </a:solidFill>
                </a:rPr>
                <a:t>2021</a:t>
              </a: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7524666" y="6364773"/>
              <a:ext cx="261333" cy="261333"/>
            </a:xfrm>
            <a:prstGeom prst="rect">
              <a:avLst/>
            </a:prstGeom>
            <a:solidFill>
              <a:srgbClr val="B9D6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8580263" y="6364773"/>
              <a:ext cx="261333" cy="261333"/>
            </a:xfrm>
            <a:prstGeom prst="rect">
              <a:avLst/>
            </a:prstGeom>
            <a:solidFill>
              <a:srgbClr val="69C3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9568879" y="6364773"/>
              <a:ext cx="261333" cy="261333"/>
            </a:xfrm>
            <a:prstGeom prst="rect">
              <a:avLst/>
            </a:prstGeom>
            <a:solidFill>
              <a:srgbClr val="6B8D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10790134" y="6364773"/>
              <a:ext cx="49885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343A65"/>
                  </a:solidFill>
                </a:rPr>
                <a:t>2022</a:t>
              </a: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10528801" y="6364773"/>
              <a:ext cx="261333" cy="261333"/>
            </a:xfrm>
            <a:prstGeom prst="rect">
              <a:avLst/>
            </a:prstGeom>
            <a:solidFill>
              <a:srgbClr val="343A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944" y="2465614"/>
            <a:ext cx="11767618" cy="2611537"/>
          </a:xfrm>
          <a:prstGeom prst="rect">
            <a:avLst/>
          </a:prstGeom>
        </p:spPr>
      </p:pic>
      <p:sp>
        <p:nvSpPr>
          <p:cNvPr id="49" name="Rectangle 48"/>
          <p:cNvSpPr/>
          <p:nvPr/>
        </p:nvSpPr>
        <p:spPr>
          <a:xfrm>
            <a:off x="2580823" y="1817869"/>
            <a:ext cx="75648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spc="600">
                <a:solidFill>
                  <a:srgbClr val="343A65"/>
                </a:solidFill>
              </a:rPr>
              <a:t>EVICTION THREATS BY GOVERNORATE</a:t>
            </a:r>
            <a:endParaRPr lang="en-US" b="1" spc="600" dirty="0">
              <a:solidFill>
                <a:srgbClr val="343A65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95084" y="3771382"/>
            <a:ext cx="586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43A65"/>
                </a:solidFill>
              </a:rPr>
              <a:t>5%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414132" y="3771382"/>
            <a:ext cx="586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43A65"/>
                </a:solidFill>
              </a:rPr>
              <a:t>5%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1789167" y="3771382"/>
            <a:ext cx="586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43A65"/>
                </a:solidFill>
              </a:rPr>
              <a:t>5%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1429178" y="3771382"/>
            <a:ext cx="586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43A65"/>
                </a:solidFill>
              </a:rPr>
              <a:t>5%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764186" y="3402050"/>
            <a:ext cx="586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43A65"/>
                </a:solidFill>
              </a:rPr>
              <a:t>7</a:t>
            </a:r>
            <a:r>
              <a:rPr lang="en-US" b="1">
                <a:solidFill>
                  <a:srgbClr val="343A65"/>
                </a:solidFill>
              </a:rPr>
              <a:t>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2102357" y="3402050"/>
            <a:ext cx="586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43A65"/>
                </a:solidFill>
              </a:rPr>
              <a:t>7</a:t>
            </a:r>
            <a:r>
              <a:rPr lang="en-US" b="1">
                <a:solidFill>
                  <a:srgbClr val="343A65"/>
                </a:solidFill>
              </a:rPr>
              <a:t>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7162388" y="3402050"/>
            <a:ext cx="586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43A65"/>
                </a:solidFill>
              </a:rPr>
              <a:t>7</a:t>
            </a:r>
            <a:r>
              <a:rPr lang="en-US" b="1">
                <a:solidFill>
                  <a:srgbClr val="343A65"/>
                </a:solidFill>
              </a:rPr>
              <a:t>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8107599" y="3402050"/>
            <a:ext cx="586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43A65"/>
                </a:solidFill>
              </a:rPr>
              <a:t>7</a:t>
            </a:r>
            <a:r>
              <a:rPr lang="en-US" b="1">
                <a:solidFill>
                  <a:srgbClr val="343A65"/>
                </a:solidFill>
              </a:rPr>
              <a:t>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9806326" y="3402050"/>
            <a:ext cx="586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43A65"/>
                </a:solidFill>
              </a:rPr>
              <a:t>7</a:t>
            </a:r>
            <a:r>
              <a:rPr lang="en-US" b="1">
                <a:solidFill>
                  <a:srgbClr val="343A65"/>
                </a:solidFill>
              </a:rPr>
              <a:t>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10769500" y="3402050"/>
            <a:ext cx="586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43A65"/>
                </a:solidFill>
              </a:rPr>
              <a:t>7</a:t>
            </a:r>
            <a:r>
              <a:rPr lang="en-US" b="1">
                <a:solidFill>
                  <a:srgbClr val="343A65"/>
                </a:solidFill>
              </a:rPr>
              <a:t>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2752341" y="4332779"/>
            <a:ext cx="586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43A65"/>
                </a:solidFill>
              </a:rPr>
              <a:t>2%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3101719" y="4525981"/>
            <a:ext cx="586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43A65"/>
                </a:solidFill>
              </a:rPr>
              <a:t>1</a:t>
            </a:r>
            <a:r>
              <a:rPr lang="en-US" b="1">
                <a:solidFill>
                  <a:srgbClr val="343A65"/>
                </a:solidFill>
              </a:rPr>
              <a:t>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5802894" y="4525981"/>
            <a:ext cx="586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43A65"/>
                </a:solidFill>
              </a:rPr>
              <a:t>1</a:t>
            </a:r>
            <a:r>
              <a:rPr lang="en-US" b="1">
                <a:solidFill>
                  <a:srgbClr val="343A65"/>
                </a:solidFill>
              </a:rPr>
              <a:t>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4071090" y="4156649"/>
            <a:ext cx="586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43A65"/>
                </a:solidFill>
              </a:rPr>
              <a:t>3</a:t>
            </a:r>
            <a:r>
              <a:rPr lang="en-US" b="1">
                <a:solidFill>
                  <a:srgbClr val="343A65"/>
                </a:solidFill>
              </a:rPr>
              <a:t>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4413230" y="3586716"/>
            <a:ext cx="586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343A65"/>
                </a:solidFill>
              </a:rPr>
              <a:t>6%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6712489" y="3586716"/>
            <a:ext cx="586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343A65"/>
                </a:solidFill>
              </a:rPr>
              <a:t>6%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9455058" y="3586716"/>
            <a:ext cx="586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343A65"/>
                </a:solidFill>
              </a:rPr>
              <a:t>6%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11125420" y="3032718"/>
            <a:ext cx="586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43A65"/>
                </a:solidFill>
              </a:rPr>
              <a:t>9</a:t>
            </a:r>
            <a:r>
              <a:rPr lang="en-US" b="1">
                <a:solidFill>
                  <a:srgbClr val="343A65"/>
                </a:solidFill>
              </a:rPr>
              <a:t>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8837190" y="3032718"/>
            <a:ext cx="586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43A65"/>
                </a:solidFill>
              </a:rPr>
              <a:t>9</a:t>
            </a:r>
            <a:r>
              <a:rPr lang="en-US" b="1">
                <a:solidFill>
                  <a:srgbClr val="343A65"/>
                </a:solidFill>
              </a:rPr>
              <a:t>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7499843" y="3032718"/>
            <a:ext cx="586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43A65"/>
                </a:solidFill>
              </a:rPr>
              <a:t>9</a:t>
            </a:r>
            <a:r>
              <a:rPr lang="en-US" b="1">
                <a:solidFill>
                  <a:srgbClr val="343A65"/>
                </a:solidFill>
              </a:rPr>
              <a:t>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4768811" y="3032718"/>
            <a:ext cx="586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43A65"/>
                </a:solidFill>
              </a:rPr>
              <a:t>9</a:t>
            </a:r>
            <a:r>
              <a:rPr lang="en-US" b="1">
                <a:solidFill>
                  <a:srgbClr val="343A65"/>
                </a:solidFill>
              </a:rPr>
              <a:t>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8482925" y="3214530"/>
            <a:ext cx="586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43A65"/>
                </a:solidFill>
              </a:rPr>
              <a:t>8%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3434354" y="3971983"/>
            <a:ext cx="586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43A65"/>
                </a:solidFill>
              </a:rPr>
              <a:t>4</a:t>
            </a:r>
            <a:r>
              <a:rPr lang="en-US" b="1">
                <a:solidFill>
                  <a:srgbClr val="343A65"/>
                </a:solidFill>
              </a:rPr>
              <a:t>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6149567" y="3971983"/>
            <a:ext cx="586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43A65"/>
                </a:solidFill>
              </a:rPr>
              <a:t>4</a:t>
            </a:r>
            <a:r>
              <a:rPr lang="en-US" b="1">
                <a:solidFill>
                  <a:srgbClr val="343A65"/>
                </a:solidFill>
              </a:rPr>
              <a:t>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10161808" y="3586716"/>
            <a:ext cx="586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343A65"/>
                </a:solidFill>
              </a:rPr>
              <a:t>6%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11488505" y="2082201"/>
            <a:ext cx="586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43A65"/>
                </a:solidFill>
              </a:rPr>
              <a:t>14%</a:t>
            </a:r>
            <a:endParaRPr lang="en-GB" b="1" dirty="0">
              <a:solidFill>
                <a:srgbClr val="343A6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630587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A4D67F0F-31AB-4BB7-9E3A-AFBE0F035B07}"/>
              </a:ext>
            </a:extLst>
          </p:cNvPr>
          <p:cNvSpPr/>
          <p:nvPr/>
        </p:nvSpPr>
        <p:spPr>
          <a:xfrm>
            <a:off x="500338" y="1598257"/>
            <a:ext cx="4917623" cy="1231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spc="600" dirty="0">
                <a:solidFill>
                  <a:srgbClr val="343A65"/>
                </a:solidFill>
              </a:rPr>
              <a:t>HOUSEHOLDS WHO MOVED ACCOMMODATION IN THE LAST 12 MONTHS</a:t>
            </a:r>
            <a:endParaRPr lang="en-US" sz="2000" dirty="0"/>
          </a:p>
          <a:p>
            <a:pPr algn="ctr"/>
            <a:endParaRPr lang="en-US" sz="2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2094" y="2799630"/>
            <a:ext cx="3151136" cy="1756449"/>
          </a:xfrm>
          <a:prstGeom prst="rect">
            <a:avLst/>
          </a:prstGeom>
        </p:spPr>
      </p:pic>
      <p:sp>
        <p:nvSpPr>
          <p:cNvPr id="49" name="TextBox 48"/>
          <p:cNvSpPr txBox="1"/>
          <p:nvPr/>
        </p:nvSpPr>
        <p:spPr>
          <a:xfrm>
            <a:off x="1084995" y="2849841"/>
            <a:ext cx="586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43A65"/>
                </a:solidFill>
              </a:rPr>
              <a:t>15%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2572475" y="2849841"/>
            <a:ext cx="586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343A65"/>
                </a:solidFill>
              </a:rPr>
              <a:t>15</a:t>
            </a:r>
            <a:r>
              <a:rPr lang="en-US" b="1" dirty="0">
                <a:solidFill>
                  <a:srgbClr val="343A65"/>
                </a:solidFill>
              </a:rPr>
              <a:t>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4196459" y="3829721"/>
            <a:ext cx="586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43A65"/>
                </a:solidFill>
              </a:rPr>
              <a:t>11%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548827" y="4537009"/>
            <a:ext cx="13742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343A65"/>
                </a:solidFill>
              </a:rPr>
              <a:t>2020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2141337" y="4551076"/>
            <a:ext cx="13742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343A65"/>
                </a:solidFill>
              </a:rPr>
              <a:t>2021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3726104" y="4537009"/>
            <a:ext cx="13742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343A65"/>
                </a:solidFill>
              </a:rPr>
              <a:t>2022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1542" y="2981115"/>
            <a:ext cx="4545495" cy="1609404"/>
          </a:xfrm>
          <a:prstGeom prst="rect">
            <a:avLst/>
          </a:prstGeom>
        </p:spPr>
      </p:pic>
      <p:sp>
        <p:nvSpPr>
          <p:cNvPr id="65" name="TextBox 64"/>
          <p:cNvSpPr txBox="1"/>
          <p:nvPr/>
        </p:nvSpPr>
        <p:spPr>
          <a:xfrm>
            <a:off x="6363582" y="2664360"/>
            <a:ext cx="586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43A65"/>
                </a:solidFill>
              </a:rPr>
              <a:t>40%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6783585" y="2796449"/>
            <a:ext cx="586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43A65"/>
                </a:solidFill>
              </a:rPr>
              <a:t>37%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7260664" y="2611783"/>
            <a:ext cx="586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43A65"/>
                </a:solidFill>
              </a:rPr>
              <a:t>41%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7998936" y="3776245"/>
            <a:ext cx="586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343A65"/>
                </a:solidFill>
              </a:rPr>
              <a:t>12%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8421136" y="3499665"/>
            <a:ext cx="586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343A65"/>
                </a:solidFill>
              </a:rPr>
              <a:t>19%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8893428" y="3525750"/>
            <a:ext cx="586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43A65"/>
                </a:solidFill>
              </a:rPr>
              <a:t>18%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9620575" y="3631323"/>
            <a:ext cx="586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343A65"/>
                </a:solidFill>
              </a:rPr>
              <a:t>15%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10054293" y="3934166"/>
            <a:ext cx="586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43A65"/>
                </a:solidFill>
              </a:rPr>
              <a:t>8%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10541572" y="4085718"/>
            <a:ext cx="586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43A65"/>
                </a:solidFill>
              </a:rPr>
              <a:t>4%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6333550" y="4731547"/>
            <a:ext cx="13742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343A65"/>
                </a:solidFill>
              </a:rPr>
              <a:t>Rent </a:t>
            </a:r>
            <a:r>
              <a:rPr lang="en-US" sz="1200">
                <a:solidFill>
                  <a:srgbClr val="343A65"/>
                </a:solidFill>
              </a:rPr>
              <a:t>too expensive</a:t>
            </a:r>
            <a:endParaRPr lang="en-US" sz="1200" dirty="0">
              <a:solidFill>
                <a:srgbClr val="343A65"/>
              </a:solidFill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8023369" y="4731547"/>
            <a:ext cx="13742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rgbClr val="343A65"/>
                </a:solidFill>
              </a:rPr>
              <a:t>Eviction</a:t>
            </a:r>
            <a:endParaRPr lang="en-US" sz="1200" dirty="0">
              <a:solidFill>
                <a:srgbClr val="343A65"/>
              </a:solidFill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9660320" y="4731547"/>
            <a:ext cx="13742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343A65"/>
                </a:solidFill>
              </a:rPr>
              <a:t>Shelter and WASH conditions not acceptable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A4D67F0F-31AB-4BB7-9E3A-AFBE0F035B07}"/>
              </a:ext>
            </a:extLst>
          </p:cNvPr>
          <p:cNvSpPr/>
          <p:nvPr/>
        </p:nvSpPr>
        <p:spPr>
          <a:xfrm>
            <a:off x="6093146" y="1491869"/>
            <a:ext cx="535387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spc="600" dirty="0">
                <a:solidFill>
                  <a:srgbClr val="343A65"/>
                </a:solidFill>
              </a:rPr>
              <a:t>MAIN REASONS FOR CHANGING ACCOMMODATION IN THE PAST 12 MONTHS</a:t>
            </a:r>
            <a:r>
              <a:rPr lang="en-US" sz="2000" dirty="0"/>
              <a:t>*</a:t>
            </a:r>
            <a:endParaRPr lang="en-US" b="1" spc="600" dirty="0">
              <a:solidFill>
                <a:srgbClr val="343A65"/>
              </a:solidFill>
            </a:endParaRP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A4D67F0F-31AB-4BB7-9E3A-AFBE0F035B07}"/>
              </a:ext>
            </a:extLst>
          </p:cNvPr>
          <p:cNvSpPr/>
          <p:nvPr/>
        </p:nvSpPr>
        <p:spPr>
          <a:xfrm>
            <a:off x="6216489" y="5946988"/>
            <a:ext cx="535387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i="1" dirty="0">
                <a:solidFill>
                  <a:srgbClr val="343A65"/>
                </a:solidFill>
              </a:rPr>
              <a:t>*(percentage out of households who changed accommodation)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388237" y="286541"/>
            <a:ext cx="80499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pc="600" dirty="0">
                <a:solidFill>
                  <a:srgbClr val="6B8DC4"/>
                </a:solidFill>
              </a:rPr>
              <a:t>EVICTION AND MOBILITY</a:t>
            </a:r>
            <a:endParaRPr lang="en-GB" sz="2400" b="1" spc="600" dirty="0">
              <a:solidFill>
                <a:srgbClr val="6B8DC4"/>
              </a:solidFill>
            </a:endParaRPr>
          </a:p>
        </p:txBody>
      </p:sp>
      <p:cxnSp>
        <p:nvCxnSpPr>
          <p:cNvPr id="84" name="Straight Connector 83"/>
          <p:cNvCxnSpPr/>
          <p:nvPr/>
        </p:nvCxnSpPr>
        <p:spPr>
          <a:xfrm>
            <a:off x="500743" y="756522"/>
            <a:ext cx="4733866" cy="0"/>
          </a:xfrm>
          <a:prstGeom prst="line">
            <a:avLst/>
          </a:prstGeom>
          <a:ln w="25400">
            <a:solidFill>
              <a:srgbClr val="6B8D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/>
          <p:cNvSpPr txBox="1"/>
          <p:nvPr/>
        </p:nvSpPr>
        <p:spPr>
          <a:xfrm>
            <a:off x="388237" y="827798"/>
            <a:ext cx="80499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pc="600" dirty="0">
                <a:solidFill>
                  <a:srgbClr val="6FC4BF"/>
                </a:solidFill>
              </a:rPr>
              <a:t>MOBILITY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8423664" y="5485600"/>
            <a:ext cx="2708726" cy="276999"/>
            <a:chOff x="8580263" y="6364773"/>
            <a:chExt cx="2708726" cy="276999"/>
          </a:xfrm>
        </p:grpSpPr>
        <p:sp>
          <p:nvSpPr>
            <p:cNvPr id="30" name="TextBox 29"/>
            <p:cNvSpPr txBox="1"/>
            <p:nvPr/>
          </p:nvSpPr>
          <p:spPr>
            <a:xfrm>
              <a:off x="8824211" y="6364773"/>
              <a:ext cx="49885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343A65"/>
                  </a:solidFill>
                </a:rPr>
                <a:t>2020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9830212" y="6364773"/>
              <a:ext cx="49885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343A65"/>
                  </a:solidFill>
                </a:rPr>
                <a:t>2021</a:t>
              </a: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8580263" y="6364773"/>
              <a:ext cx="261333" cy="261333"/>
            </a:xfrm>
            <a:prstGeom prst="rect">
              <a:avLst/>
            </a:prstGeom>
            <a:solidFill>
              <a:srgbClr val="69C3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9568879" y="6364773"/>
              <a:ext cx="261333" cy="261333"/>
            </a:xfrm>
            <a:prstGeom prst="rect">
              <a:avLst/>
            </a:prstGeom>
            <a:solidFill>
              <a:srgbClr val="6B8D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0790134" y="6364773"/>
              <a:ext cx="49885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343A65"/>
                  </a:solidFill>
                </a:rPr>
                <a:t>2022</a:t>
              </a: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10528801" y="6364773"/>
              <a:ext cx="261333" cy="261333"/>
            </a:xfrm>
            <a:prstGeom prst="rect">
              <a:avLst/>
            </a:prstGeom>
            <a:solidFill>
              <a:srgbClr val="343A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7828704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TextBox 82"/>
          <p:cNvSpPr txBox="1"/>
          <p:nvPr/>
        </p:nvSpPr>
        <p:spPr>
          <a:xfrm>
            <a:off x="388237" y="286541"/>
            <a:ext cx="80499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pc="600" dirty="0">
                <a:solidFill>
                  <a:srgbClr val="6B8DC4"/>
                </a:solidFill>
              </a:rPr>
              <a:t>EVICTION AND MOBILITY</a:t>
            </a:r>
            <a:endParaRPr lang="en-GB" sz="2400" b="1" spc="600" dirty="0">
              <a:solidFill>
                <a:srgbClr val="6B8DC4"/>
              </a:solidFill>
            </a:endParaRPr>
          </a:p>
        </p:txBody>
      </p:sp>
      <p:cxnSp>
        <p:nvCxnSpPr>
          <p:cNvPr id="84" name="Straight Connector 83"/>
          <p:cNvCxnSpPr/>
          <p:nvPr/>
        </p:nvCxnSpPr>
        <p:spPr>
          <a:xfrm>
            <a:off x="500743" y="756522"/>
            <a:ext cx="4733866" cy="0"/>
          </a:xfrm>
          <a:prstGeom prst="line">
            <a:avLst/>
          </a:prstGeom>
          <a:ln w="25400">
            <a:solidFill>
              <a:srgbClr val="6B8D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/>
          <p:cNvSpPr txBox="1"/>
          <p:nvPr/>
        </p:nvSpPr>
        <p:spPr>
          <a:xfrm>
            <a:off x="388237" y="827798"/>
            <a:ext cx="80499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pc="600" dirty="0">
                <a:solidFill>
                  <a:srgbClr val="6FC4BF"/>
                </a:solidFill>
              </a:rPr>
              <a:t>MOBILITY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0DF5CEBC-59BD-49F8-B4CA-1B8CBBE01D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4060" y="827798"/>
            <a:ext cx="5694508" cy="5747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62271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6A1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/>
          <p:cNvSpPr txBox="1"/>
          <p:nvPr/>
        </p:nvSpPr>
        <p:spPr>
          <a:xfrm>
            <a:off x="604157" y="2644170"/>
            <a:ext cx="80499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spc="600">
                <a:solidFill>
                  <a:schemeClr val="bg1"/>
                </a:solidFill>
              </a:rPr>
              <a:t>SHELTER</a:t>
            </a:r>
            <a:endParaRPr lang="en-GB" sz="4800" spc="600">
              <a:solidFill>
                <a:schemeClr val="bg1"/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767443" y="3475167"/>
            <a:ext cx="2419510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B8D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/>
          <p:cNvSpPr txBox="1"/>
          <p:nvPr/>
        </p:nvSpPr>
        <p:spPr>
          <a:xfrm>
            <a:off x="604157" y="3013501"/>
            <a:ext cx="80499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spc="600" dirty="0">
                <a:solidFill>
                  <a:srgbClr val="B9D67D"/>
                </a:solidFill>
              </a:rPr>
              <a:t>HEALTH</a:t>
            </a:r>
            <a:endParaRPr lang="en-GB" sz="4800" spc="600" dirty="0">
              <a:solidFill>
                <a:srgbClr val="B9D67D"/>
              </a:solidFill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767443" y="3844498"/>
            <a:ext cx="2201044" cy="0"/>
          </a:xfrm>
          <a:prstGeom prst="line">
            <a:avLst/>
          </a:prstGeom>
          <a:ln w="25400">
            <a:solidFill>
              <a:srgbClr val="B9D6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21883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Picture 6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4174" y="4361064"/>
            <a:ext cx="1808577" cy="1808577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7569" y="1560046"/>
            <a:ext cx="1775560" cy="1775558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388237" y="827798"/>
            <a:ext cx="80499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pc="600">
                <a:solidFill>
                  <a:srgbClr val="6FC4BF"/>
                </a:solidFill>
              </a:rPr>
              <a:t>HEALTH CARE - INDIVIDUALS</a:t>
            </a:r>
            <a:endParaRPr lang="en-US" sz="2400" b="1" spc="600" dirty="0">
              <a:solidFill>
                <a:srgbClr val="6FC4BF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88237" y="286541"/>
            <a:ext cx="80499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pc="600" dirty="0">
                <a:solidFill>
                  <a:srgbClr val="6B8DC4"/>
                </a:solidFill>
              </a:rPr>
              <a:t>HEALTH</a:t>
            </a:r>
            <a:endParaRPr lang="en-GB" sz="2400" b="1" spc="600" dirty="0">
              <a:solidFill>
                <a:srgbClr val="6B8DC4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639610" y="3010933"/>
            <a:ext cx="418906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343A65"/>
                </a:solidFill>
                <a:latin typeface="Calibri" charset="0"/>
              </a:rPr>
              <a:t>of individuals had health problem that required health care in the last 3 month</a:t>
            </a:r>
            <a:endParaRPr lang="en-US" sz="2400" dirty="0">
              <a:solidFill>
                <a:srgbClr val="6B8DC4"/>
              </a:solidFill>
              <a:cs typeface="Arial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2262263" y="2385871"/>
            <a:ext cx="229468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rgbClr val="6B8DC4"/>
                </a:solidFill>
                <a:cs typeface="Arial"/>
              </a:rPr>
              <a:t>18% </a:t>
            </a:r>
            <a:endParaRPr lang="en-GB" sz="4400" dirty="0">
              <a:solidFill>
                <a:srgbClr val="6B8DC4"/>
              </a:solidFill>
              <a:cs typeface="Arial"/>
            </a:endParaRPr>
          </a:p>
        </p:txBody>
      </p:sp>
      <p:cxnSp>
        <p:nvCxnSpPr>
          <p:cNvPr id="40" name="Straight Connector 39"/>
          <p:cNvCxnSpPr/>
          <p:nvPr/>
        </p:nvCxnSpPr>
        <p:spPr>
          <a:xfrm flipH="1">
            <a:off x="4828675" y="3976119"/>
            <a:ext cx="336883" cy="76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H="1">
            <a:off x="5157537" y="2546047"/>
            <a:ext cx="336883" cy="76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flipV="1">
            <a:off x="5165558" y="2546048"/>
            <a:ext cx="0" cy="28476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flipH="1">
            <a:off x="5157537" y="5401090"/>
            <a:ext cx="336883" cy="76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Oval 51"/>
          <p:cNvSpPr/>
          <p:nvPr/>
        </p:nvSpPr>
        <p:spPr>
          <a:xfrm>
            <a:off x="5972018" y="1768291"/>
            <a:ext cx="1346662" cy="134666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/>
          <p:cNvSpPr txBox="1"/>
          <p:nvPr/>
        </p:nvSpPr>
        <p:spPr>
          <a:xfrm>
            <a:off x="5972017" y="1978783"/>
            <a:ext cx="13466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343A65"/>
                </a:solidFill>
              </a:rPr>
              <a:t>90%</a:t>
            </a:r>
          </a:p>
          <a:p>
            <a:pPr algn="ctr"/>
            <a:r>
              <a:rPr lang="en-US" sz="1600" dirty="0">
                <a:solidFill>
                  <a:srgbClr val="343A65"/>
                </a:solidFill>
              </a:rPr>
              <a:t>primary health care</a:t>
            </a:r>
            <a:endParaRPr lang="en-GB" sz="1600" dirty="0">
              <a:solidFill>
                <a:srgbClr val="343A65"/>
              </a:solidFill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639610" y="4902460"/>
            <a:ext cx="418906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343A65"/>
                </a:solidFill>
                <a:latin typeface="Calibri" charset="0"/>
              </a:rPr>
              <a:t>received the required health care</a:t>
            </a:r>
            <a:endParaRPr lang="en-US" sz="2400" dirty="0">
              <a:solidFill>
                <a:srgbClr val="6B8DC4"/>
              </a:solidFill>
              <a:cs typeface="Arial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2262263" y="4277398"/>
            <a:ext cx="229468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rgbClr val="6B8DC4"/>
                </a:solidFill>
                <a:cs typeface="Arial"/>
              </a:rPr>
              <a:t>73% </a:t>
            </a:r>
            <a:endParaRPr lang="en-GB" sz="4400" dirty="0">
              <a:solidFill>
                <a:srgbClr val="6B8DC4"/>
              </a:solidFill>
              <a:cs typeface="Arial"/>
            </a:endParaRPr>
          </a:p>
        </p:txBody>
      </p:sp>
      <p:sp>
        <p:nvSpPr>
          <p:cNvPr id="57" name="Oval 56"/>
          <p:cNvSpPr/>
          <p:nvPr/>
        </p:nvSpPr>
        <p:spPr>
          <a:xfrm>
            <a:off x="6022562" y="4592022"/>
            <a:ext cx="1346662" cy="134666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/>
          <p:cNvSpPr txBox="1"/>
          <p:nvPr/>
        </p:nvSpPr>
        <p:spPr>
          <a:xfrm>
            <a:off x="6022562" y="4809128"/>
            <a:ext cx="13466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343A65"/>
                </a:solidFill>
              </a:rPr>
              <a:t>10</a:t>
            </a:r>
            <a:r>
              <a:rPr lang="en-US" sz="1600" b="1">
                <a:solidFill>
                  <a:srgbClr val="343A65"/>
                </a:solidFill>
              </a:rPr>
              <a:t>% </a:t>
            </a:r>
            <a:r>
              <a:rPr lang="en-US" sz="1600">
                <a:solidFill>
                  <a:srgbClr val="343A65"/>
                </a:solidFill>
              </a:rPr>
              <a:t>secondary health </a:t>
            </a:r>
            <a:r>
              <a:rPr lang="en-US" sz="1600" dirty="0">
                <a:solidFill>
                  <a:srgbClr val="343A65"/>
                </a:solidFill>
              </a:rPr>
              <a:t>care</a:t>
            </a:r>
            <a:endParaRPr lang="en-GB" sz="1600" dirty="0">
              <a:solidFill>
                <a:srgbClr val="343A65"/>
              </a:solidFill>
            </a:endParaRPr>
          </a:p>
        </p:txBody>
      </p:sp>
      <p:cxnSp>
        <p:nvCxnSpPr>
          <p:cNvPr id="60" name="Straight Connector 59"/>
          <p:cNvCxnSpPr/>
          <p:nvPr/>
        </p:nvCxnSpPr>
        <p:spPr>
          <a:xfrm flipH="1">
            <a:off x="7796465" y="2455568"/>
            <a:ext cx="105877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flipH="1">
            <a:off x="7796465" y="5278979"/>
            <a:ext cx="105877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5" name="Picture 6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4544" y="1522940"/>
            <a:ext cx="1812664" cy="1812664"/>
          </a:xfrm>
          <a:prstGeom prst="rect">
            <a:avLst/>
          </a:prstGeom>
        </p:spPr>
      </p:pic>
      <p:sp>
        <p:nvSpPr>
          <p:cNvPr id="68" name="Oval 67"/>
          <p:cNvSpPr/>
          <p:nvPr/>
        </p:nvSpPr>
        <p:spPr>
          <a:xfrm>
            <a:off x="9404040" y="1768291"/>
            <a:ext cx="1346662" cy="134666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TextBox 68"/>
          <p:cNvSpPr txBox="1"/>
          <p:nvPr/>
        </p:nvSpPr>
        <p:spPr>
          <a:xfrm>
            <a:off x="9404039" y="1870929"/>
            <a:ext cx="134666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343A65"/>
                </a:solidFill>
              </a:rPr>
              <a:t>75%</a:t>
            </a:r>
          </a:p>
          <a:p>
            <a:pPr algn="ctr"/>
            <a:r>
              <a:rPr lang="en-US" sz="1600" dirty="0">
                <a:solidFill>
                  <a:srgbClr val="343A65"/>
                </a:solidFill>
              </a:rPr>
              <a:t>received the required health care</a:t>
            </a:r>
            <a:endParaRPr lang="en-GB" sz="1600" dirty="0">
              <a:solidFill>
                <a:srgbClr val="343A65"/>
              </a:solidFill>
            </a:endParaRPr>
          </a:p>
        </p:txBody>
      </p:sp>
      <p:pic>
        <p:nvPicPr>
          <p:cNvPr id="66" name="Picture 6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87534" y="4361064"/>
            <a:ext cx="1779674" cy="1779674"/>
          </a:xfrm>
          <a:prstGeom prst="rect">
            <a:avLst/>
          </a:prstGeom>
        </p:spPr>
      </p:pic>
      <p:sp>
        <p:nvSpPr>
          <p:cNvPr id="71" name="Oval 70"/>
          <p:cNvSpPr/>
          <p:nvPr/>
        </p:nvSpPr>
        <p:spPr>
          <a:xfrm>
            <a:off x="9404040" y="4577570"/>
            <a:ext cx="1346662" cy="134666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TextBox 71"/>
          <p:cNvSpPr txBox="1"/>
          <p:nvPr/>
        </p:nvSpPr>
        <p:spPr>
          <a:xfrm>
            <a:off x="9404039" y="4680208"/>
            <a:ext cx="134666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343A65"/>
                </a:solidFill>
              </a:rPr>
              <a:t>60%</a:t>
            </a:r>
          </a:p>
          <a:p>
            <a:pPr algn="ctr"/>
            <a:r>
              <a:rPr lang="en-US" sz="1600" dirty="0">
                <a:solidFill>
                  <a:srgbClr val="343A65"/>
                </a:solidFill>
              </a:rPr>
              <a:t>received the required health care</a:t>
            </a:r>
            <a:endParaRPr lang="en-GB" sz="1600" dirty="0">
              <a:solidFill>
                <a:srgbClr val="343A65"/>
              </a:solidFill>
            </a:endParaRPr>
          </a:p>
        </p:txBody>
      </p:sp>
      <p:cxnSp>
        <p:nvCxnSpPr>
          <p:cNvPr id="29" name="Straight Connector 28"/>
          <p:cNvCxnSpPr/>
          <p:nvPr/>
        </p:nvCxnSpPr>
        <p:spPr>
          <a:xfrm flipV="1">
            <a:off x="500743" y="748206"/>
            <a:ext cx="1360141" cy="8316"/>
          </a:xfrm>
          <a:prstGeom prst="line">
            <a:avLst/>
          </a:prstGeom>
          <a:ln w="25400">
            <a:solidFill>
              <a:srgbClr val="6B8D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487037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/>
          <p:cNvSpPr txBox="1"/>
          <p:nvPr/>
        </p:nvSpPr>
        <p:spPr>
          <a:xfrm>
            <a:off x="388237" y="286541"/>
            <a:ext cx="80499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pc="600" dirty="0">
                <a:solidFill>
                  <a:srgbClr val="6B8DC4"/>
                </a:solidFill>
              </a:rPr>
              <a:t>HEALTH</a:t>
            </a:r>
            <a:endParaRPr lang="en-GB" sz="2400" b="1" spc="600" dirty="0">
              <a:solidFill>
                <a:srgbClr val="6B8DC4"/>
              </a:solidFill>
            </a:endParaRPr>
          </a:p>
        </p:txBody>
      </p:sp>
      <p:cxnSp>
        <p:nvCxnSpPr>
          <p:cNvPr id="29" name="Straight Connector 28"/>
          <p:cNvCxnSpPr/>
          <p:nvPr/>
        </p:nvCxnSpPr>
        <p:spPr>
          <a:xfrm flipV="1">
            <a:off x="500743" y="748206"/>
            <a:ext cx="1360141" cy="8316"/>
          </a:xfrm>
          <a:prstGeom prst="line">
            <a:avLst/>
          </a:prstGeom>
          <a:ln w="25400">
            <a:solidFill>
              <a:srgbClr val="6B8D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2855477" y="5959090"/>
            <a:ext cx="4866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343A65"/>
                </a:solidFill>
              </a:rPr>
              <a:t>Total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3534590" y="5959090"/>
            <a:ext cx="5395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rgbClr val="343A65"/>
                </a:solidFill>
              </a:rPr>
              <a:t>Akkar</a:t>
            </a:r>
            <a:endParaRPr lang="en-US" sz="1200" dirty="0">
              <a:solidFill>
                <a:srgbClr val="343A65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185820" y="5911407"/>
            <a:ext cx="7922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rgbClr val="343A65"/>
                </a:solidFill>
              </a:rPr>
              <a:t>Baalbek-</a:t>
            </a:r>
          </a:p>
          <a:p>
            <a:pPr algn="ctr"/>
            <a:r>
              <a:rPr lang="en-US" sz="1200" dirty="0">
                <a:solidFill>
                  <a:srgbClr val="343A65"/>
                </a:solidFill>
              </a:rPr>
              <a:t>El </a:t>
            </a:r>
            <a:r>
              <a:rPr lang="en-US" sz="1200" dirty="0" err="1">
                <a:solidFill>
                  <a:srgbClr val="343A65"/>
                </a:solidFill>
              </a:rPr>
              <a:t>Hermel</a:t>
            </a:r>
            <a:endParaRPr lang="en-US" sz="1200" dirty="0">
              <a:solidFill>
                <a:srgbClr val="343A65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027952" y="5915876"/>
            <a:ext cx="5645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343A65"/>
                </a:solidFill>
              </a:rPr>
              <a:t>Beirut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5740979" y="5901848"/>
            <a:ext cx="5603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rgbClr val="343A65"/>
                </a:solidFill>
              </a:rPr>
              <a:t>Bekaa</a:t>
            </a:r>
            <a:endParaRPr lang="en-US" sz="1200" dirty="0">
              <a:solidFill>
                <a:srgbClr val="343A65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326233" y="5911407"/>
            <a:ext cx="8159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rgbClr val="343A65"/>
                </a:solidFill>
              </a:rPr>
              <a:t>El </a:t>
            </a:r>
            <a:r>
              <a:rPr lang="en-US" sz="1200" dirty="0" err="1">
                <a:solidFill>
                  <a:srgbClr val="343A65"/>
                </a:solidFill>
              </a:rPr>
              <a:t>Nabatieh</a:t>
            </a:r>
            <a:endParaRPr lang="en-US" sz="1200" dirty="0">
              <a:solidFill>
                <a:srgbClr val="343A65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7072455" y="5930915"/>
            <a:ext cx="761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343A65"/>
                </a:solidFill>
              </a:rPr>
              <a:t>Mount Lebanon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7915053" y="5933908"/>
            <a:ext cx="5501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rgbClr val="343A65"/>
                </a:solidFill>
              </a:rPr>
              <a:t>North</a:t>
            </a:r>
            <a:endParaRPr lang="en-US" sz="1200" dirty="0">
              <a:solidFill>
                <a:srgbClr val="343A65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8657645" y="5948015"/>
            <a:ext cx="5485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343A65"/>
                </a:solidFill>
              </a:rPr>
              <a:t>South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9751" y="2526196"/>
            <a:ext cx="6428934" cy="3284044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2855477" y="3345428"/>
            <a:ext cx="1102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343A65"/>
                </a:solidFill>
              </a:rPr>
              <a:t>18%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3534590" y="3941348"/>
            <a:ext cx="1102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343A65"/>
                </a:solidFill>
              </a:rPr>
              <a:t>13%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4308313" y="2123181"/>
            <a:ext cx="1102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343A65"/>
                </a:solidFill>
              </a:rPr>
              <a:t>29%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4978025" y="3395191"/>
            <a:ext cx="1102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343A65"/>
                </a:solidFill>
              </a:rPr>
              <a:t>18%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5702524" y="3613540"/>
            <a:ext cx="1102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343A65"/>
                </a:solidFill>
              </a:rPr>
              <a:t>16%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6455159" y="3505467"/>
            <a:ext cx="1102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343A65"/>
                </a:solidFill>
              </a:rPr>
              <a:t>17%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7156299" y="3367111"/>
            <a:ext cx="1102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343A65"/>
                </a:solidFill>
              </a:rPr>
              <a:t>18%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7914132" y="3967338"/>
            <a:ext cx="1102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343A65"/>
                </a:solidFill>
              </a:rPr>
              <a:t>13%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8655121" y="3275503"/>
            <a:ext cx="1102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343A65"/>
                </a:solidFill>
              </a:rPr>
              <a:t>19%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2498391" y="1510896"/>
            <a:ext cx="765568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spc="600">
                <a:solidFill>
                  <a:srgbClr val="343A65"/>
                </a:solidFill>
              </a:rPr>
              <a:t>INDIVIDUALS WITH HEALTH PROBLEMS AND NEEDED CARE DURING THE LAST 3 MONTHS</a:t>
            </a:r>
            <a:endParaRPr lang="en-US" b="1" spc="600" dirty="0">
              <a:solidFill>
                <a:srgbClr val="343A65"/>
              </a:solidFill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388237" y="827798"/>
            <a:ext cx="80499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pc="600">
                <a:solidFill>
                  <a:srgbClr val="6FC4BF"/>
                </a:solidFill>
              </a:rPr>
              <a:t>HEALTH CARE - INDIVIDUALS</a:t>
            </a:r>
            <a:endParaRPr lang="en-US" sz="2400" b="1" spc="600" dirty="0">
              <a:solidFill>
                <a:srgbClr val="6FC4B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502742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1500" y="2933985"/>
            <a:ext cx="6416343" cy="2665139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388237" y="286541"/>
            <a:ext cx="80499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pc="600" dirty="0">
                <a:solidFill>
                  <a:srgbClr val="6B8DC4"/>
                </a:solidFill>
              </a:rPr>
              <a:t>HEALTH</a:t>
            </a:r>
            <a:endParaRPr lang="en-GB" sz="2400" b="1" spc="600" dirty="0">
              <a:solidFill>
                <a:srgbClr val="6B8DC4"/>
              </a:solidFill>
            </a:endParaRPr>
          </a:p>
        </p:txBody>
      </p:sp>
      <p:cxnSp>
        <p:nvCxnSpPr>
          <p:cNvPr id="29" name="Straight Connector 28"/>
          <p:cNvCxnSpPr/>
          <p:nvPr/>
        </p:nvCxnSpPr>
        <p:spPr>
          <a:xfrm flipV="1">
            <a:off x="500743" y="748206"/>
            <a:ext cx="1360141" cy="8316"/>
          </a:xfrm>
          <a:prstGeom prst="line">
            <a:avLst/>
          </a:prstGeom>
          <a:ln w="25400">
            <a:solidFill>
              <a:srgbClr val="6B8D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007180" y="2942921"/>
            <a:ext cx="30057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>
                <a:solidFill>
                  <a:srgbClr val="343A65"/>
                </a:solidFill>
              </a:rPr>
              <a:t>Government health center (PHC)</a:t>
            </a:r>
            <a:endParaRPr lang="en-US" sz="1200" dirty="0">
              <a:solidFill>
                <a:srgbClr val="343A65"/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10506452" y="2919917"/>
            <a:ext cx="1102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343A65"/>
                </a:solidFill>
              </a:rPr>
              <a:t>38%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3100090" y="2047330"/>
            <a:ext cx="61567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spc="600">
                <a:solidFill>
                  <a:srgbClr val="343A65"/>
                </a:solidFill>
              </a:rPr>
              <a:t>PLACES WHERE HEALTH CARE SERVICES WERE ACCESSED</a:t>
            </a:r>
            <a:endParaRPr lang="en-US" b="1" spc="600" dirty="0">
              <a:solidFill>
                <a:srgbClr val="343A65"/>
              </a:solidFill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388237" y="827798"/>
            <a:ext cx="80499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pc="600">
                <a:solidFill>
                  <a:srgbClr val="6FC4BF"/>
                </a:solidFill>
              </a:rPr>
              <a:t>HEALTH CARE - INDIVIDUALS</a:t>
            </a:r>
            <a:endParaRPr lang="en-US" sz="2400" b="1" spc="600" dirty="0">
              <a:solidFill>
                <a:srgbClr val="6FC4BF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650693" y="3299744"/>
            <a:ext cx="1102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343A65"/>
                </a:solidFill>
              </a:rPr>
              <a:t>21%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104858" y="3683144"/>
            <a:ext cx="1102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343A65"/>
                </a:solidFill>
              </a:rPr>
              <a:t>18%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797553" y="4045208"/>
            <a:ext cx="1102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343A65"/>
                </a:solidFill>
              </a:rPr>
              <a:t>10%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265606" y="4453171"/>
            <a:ext cx="1102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343A65"/>
                </a:solidFill>
              </a:rPr>
              <a:t>7%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933390" y="4829176"/>
            <a:ext cx="1102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343A65"/>
                </a:solidFill>
              </a:rPr>
              <a:t>5%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4212387" y="5236802"/>
            <a:ext cx="1102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343A65"/>
                </a:solidFill>
              </a:rPr>
              <a:t>1%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894674" y="3345910"/>
            <a:ext cx="31182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rgbClr val="343A65"/>
                </a:solidFill>
              </a:rPr>
              <a:t>Private clinic and other private </a:t>
            </a:r>
            <a:r>
              <a:rPr lang="en-US" sz="1200">
                <a:solidFill>
                  <a:srgbClr val="343A65"/>
                </a:solidFill>
              </a:rPr>
              <a:t>medical facility</a:t>
            </a:r>
            <a:endParaRPr lang="en-US" sz="1200" dirty="0">
              <a:solidFill>
                <a:srgbClr val="343A65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894674" y="3725246"/>
            <a:ext cx="31182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>
                <a:solidFill>
                  <a:srgbClr val="343A65"/>
                </a:solidFill>
              </a:rPr>
              <a:t>Pharmacy</a:t>
            </a:r>
            <a:endParaRPr lang="en-US" sz="1200" dirty="0">
              <a:solidFill>
                <a:srgbClr val="343A65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894674" y="4107362"/>
            <a:ext cx="31182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rgbClr val="343A65"/>
                </a:solidFill>
              </a:rPr>
              <a:t>NGO clinic</a:t>
            </a:r>
            <a:r>
              <a:rPr lang="en-US" sz="1200">
                <a:solidFill>
                  <a:srgbClr val="343A65"/>
                </a:solidFill>
              </a:rPr>
              <a:t>, including UNRWA (PHC)</a:t>
            </a:r>
            <a:endParaRPr lang="en-US" sz="1200" dirty="0">
              <a:solidFill>
                <a:srgbClr val="343A65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894674" y="4511858"/>
            <a:ext cx="31182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>
                <a:solidFill>
                  <a:srgbClr val="343A65"/>
                </a:solidFill>
              </a:rPr>
              <a:t>Government hospital (SHC)</a:t>
            </a:r>
            <a:endParaRPr lang="en-US" sz="1200" dirty="0">
              <a:solidFill>
                <a:srgbClr val="343A65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894674" y="4894993"/>
            <a:ext cx="31182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>
                <a:solidFill>
                  <a:srgbClr val="343A65"/>
                </a:solidFill>
              </a:rPr>
              <a:t>Private hospital</a:t>
            </a:r>
            <a:endParaRPr lang="en-US" sz="1200" dirty="0">
              <a:solidFill>
                <a:srgbClr val="343A65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894674" y="5291666"/>
            <a:ext cx="31182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rgbClr val="343A65"/>
                </a:solidFill>
              </a:rPr>
              <a:t>Other</a:t>
            </a:r>
          </a:p>
        </p:txBody>
      </p:sp>
    </p:spTree>
    <p:extLst>
      <p:ext uri="{BB962C8B-B14F-4D97-AF65-F5344CB8AC3E}">
        <p14:creationId xmlns:p14="http://schemas.microsoft.com/office/powerpoint/2010/main" val="91018984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/>
          <p:cNvSpPr txBox="1"/>
          <p:nvPr/>
        </p:nvSpPr>
        <p:spPr>
          <a:xfrm>
            <a:off x="388237" y="286541"/>
            <a:ext cx="80499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pc="600" dirty="0">
                <a:solidFill>
                  <a:srgbClr val="6B8DC4"/>
                </a:solidFill>
              </a:rPr>
              <a:t>HEALTH</a:t>
            </a:r>
            <a:endParaRPr lang="en-GB" sz="2400" b="1" spc="600" dirty="0">
              <a:solidFill>
                <a:srgbClr val="6B8DC4"/>
              </a:solidFill>
            </a:endParaRPr>
          </a:p>
        </p:txBody>
      </p:sp>
      <p:cxnSp>
        <p:nvCxnSpPr>
          <p:cNvPr id="29" name="Straight Connector 28"/>
          <p:cNvCxnSpPr/>
          <p:nvPr/>
        </p:nvCxnSpPr>
        <p:spPr>
          <a:xfrm flipV="1">
            <a:off x="500743" y="748206"/>
            <a:ext cx="1360141" cy="8316"/>
          </a:xfrm>
          <a:prstGeom prst="line">
            <a:avLst/>
          </a:prstGeom>
          <a:ln w="25400">
            <a:solidFill>
              <a:srgbClr val="6B8D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/>
          <p:cNvSpPr txBox="1"/>
          <p:nvPr/>
        </p:nvSpPr>
        <p:spPr>
          <a:xfrm>
            <a:off x="388237" y="827798"/>
            <a:ext cx="80499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pc="600" dirty="0">
                <a:solidFill>
                  <a:srgbClr val="6FC4BF"/>
                </a:solidFill>
              </a:rPr>
              <a:t>HEALTH CARE - HOUSEHOLDS</a:t>
            </a:r>
          </a:p>
        </p:txBody>
      </p:sp>
      <p:sp>
        <p:nvSpPr>
          <p:cNvPr id="25" name="Rectangle 24"/>
          <p:cNvSpPr/>
          <p:nvPr/>
        </p:nvSpPr>
        <p:spPr>
          <a:xfrm>
            <a:off x="4025778" y="2827701"/>
            <a:ext cx="418906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343A65"/>
                </a:solidFill>
                <a:latin typeface="Calibri" charset="0"/>
              </a:rPr>
              <a:t>of HHs have at least one member with a health issue</a:t>
            </a:r>
            <a:endParaRPr lang="en-US" sz="2400" dirty="0">
              <a:solidFill>
                <a:srgbClr val="6B8DC4"/>
              </a:solidFill>
              <a:cs typeface="Arial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5920162" y="2202639"/>
            <a:ext cx="229468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rgbClr val="6B8DC4"/>
                </a:solidFill>
                <a:cs typeface="Arial"/>
              </a:rPr>
              <a:t>48% </a:t>
            </a:r>
            <a:endParaRPr lang="en-GB" sz="4400" dirty="0">
              <a:solidFill>
                <a:srgbClr val="6B8DC4"/>
              </a:solidFill>
              <a:cs typeface="Arial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4025778" y="4263020"/>
            <a:ext cx="418906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343A65"/>
                </a:solidFill>
                <a:latin typeface="Calibri" charset="0"/>
              </a:rPr>
              <a:t>Received the required health care</a:t>
            </a:r>
            <a:endParaRPr lang="en-US" sz="2400" dirty="0">
              <a:solidFill>
                <a:srgbClr val="6B8DC4"/>
              </a:solidFill>
              <a:cs typeface="Arial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5648431" y="3637958"/>
            <a:ext cx="229468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rgbClr val="6B8DC4"/>
                </a:solidFill>
                <a:cs typeface="Arial"/>
              </a:rPr>
              <a:t>79% </a:t>
            </a:r>
            <a:endParaRPr lang="en-GB" sz="4400" dirty="0">
              <a:solidFill>
                <a:srgbClr val="6B8DC4"/>
              </a:solidFill>
              <a:cs typeface="Arial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9752" y="2186491"/>
            <a:ext cx="657358" cy="657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82412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026" y="2059804"/>
            <a:ext cx="3679053" cy="1787898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7336079" y="2059804"/>
            <a:ext cx="1102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343A65"/>
                </a:solidFill>
              </a:rPr>
              <a:t>63%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799241" y="2518888"/>
            <a:ext cx="1102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343A65"/>
                </a:solidFill>
              </a:rPr>
              <a:t>36%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613711" y="2967005"/>
            <a:ext cx="1102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343A65"/>
                </a:solidFill>
              </a:rPr>
              <a:t>33%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945480" y="3445825"/>
            <a:ext cx="1102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343A65"/>
                </a:solidFill>
              </a:rPr>
              <a:t>22%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90342" y="2077806"/>
            <a:ext cx="305380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dirty="0">
                <a:solidFill>
                  <a:srgbClr val="343A65"/>
                </a:solidFill>
              </a:rPr>
              <a:t>Couldn't afford the cost of the medication</a:t>
            </a:r>
          </a:p>
        </p:txBody>
      </p:sp>
      <p:sp>
        <p:nvSpPr>
          <p:cNvPr id="34" name="Rectangle 33"/>
          <p:cNvSpPr/>
          <p:nvPr/>
        </p:nvSpPr>
        <p:spPr>
          <a:xfrm>
            <a:off x="173248" y="2492088"/>
            <a:ext cx="34709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dirty="0">
                <a:solidFill>
                  <a:srgbClr val="343A65"/>
                </a:solidFill>
              </a:rPr>
              <a:t>Couldn't afford doctor's visit to obtain prescription</a:t>
            </a:r>
          </a:p>
        </p:txBody>
      </p:sp>
      <p:sp>
        <p:nvSpPr>
          <p:cNvPr id="35" name="Rectangle 34"/>
          <p:cNvSpPr/>
          <p:nvPr/>
        </p:nvSpPr>
        <p:spPr>
          <a:xfrm>
            <a:off x="317626" y="2933087"/>
            <a:ext cx="332652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dirty="0">
                <a:solidFill>
                  <a:srgbClr val="343A65"/>
                </a:solidFill>
              </a:rPr>
              <a:t>Medication is not available in the health facility </a:t>
            </a:r>
            <a:r>
              <a:rPr lang="en-US" sz="1200" i="1" dirty="0">
                <a:solidFill>
                  <a:srgbClr val="343A65"/>
                </a:solidFill>
              </a:rPr>
              <a:t>(e.g. hospital, primary health care center)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74883" y="3505509"/>
            <a:ext cx="318214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dirty="0">
                <a:solidFill>
                  <a:srgbClr val="343A65"/>
                </a:solidFill>
              </a:rPr>
              <a:t>Medication is not available in private pharmacy</a:t>
            </a:r>
            <a:endParaRPr lang="en-US" sz="1200" i="1" dirty="0">
              <a:solidFill>
                <a:srgbClr val="343A65"/>
              </a:solidFill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744613" y="1524516"/>
            <a:ext cx="69085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spc="600" dirty="0">
                <a:solidFill>
                  <a:srgbClr val="343A65"/>
                </a:solidFill>
              </a:rPr>
              <a:t>MAIN BARRIERS TO ACCESS MEDICATIONS</a:t>
            </a:r>
          </a:p>
        </p:txBody>
      </p:sp>
      <p:sp>
        <p:nvSpPr>
          <p:cNvPr id="39" name="Rectangle 38"/>
          <p:cNvSpPr/>
          <p:nvPr/>
        </p:nvSpPr>
        <p:spPr>
          <a:xfrm>
            <a:off x="7777513" y="3663423"/>
            <a:ext cx="432279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343A65"/>
                </a:solidFill>
                <a:cs typeface="Arial"/>
              </a:rPr>
              <a:t>have no barrier </a:t>
            </a:r>
            <a:r>
              <a:rPr lang="en-US" sz="2400">
                <a:solidFill>
                  <a:srgbClr val="343A65"/>
                </a:solidFill>
                <a:cs typeface="Arial"/>
              </a:rPr>
              <a:t>to access medication</a:t>
            </a:r>
            <a:endParaRPr lang="en-US" sz="2400" dirty="0">
              <a:solidFill>
                <a:srgbClr val="6B8DC4"/>
              </a:solidFill>
              <a:cs typeface="Arial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9715008" y="2872269"/>
            <a:ext cx="138211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5400" dirty="0">
                <a:solidFill>
                  <a:srgbClr val="6B8DC4"/>
                </a:solidFill>
                <a:cs typeface="Arial"/>
              </a:rPr>
              <a:t>11%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5323" y="2799993"/>
            <a:ext cx="812884" cy="812884"/>
          </a:xfrm>
          <a:prstGeom prst="rect">
            <a:avLst/>
          </a:prstGeom>
        </p:spPr>
      </p:pic>
      <p:cxnSp>
        <p:nvCxnSpPr>
          <p:cNvPr id="41" name="Straight Connector 40"/>
          <p:cNvCxnSpPr/>
          <p:nvPr/>
        </p:nvCxnSpPr>
        <p:spPr>
          <a:xfrm flipV="1">
            <a:off x="500743" y="748206"/>
            <a:ext cx="1360141" cy="8316"/>
          </a:xfrm>
          <a:prstGeom prst="line">
            <a:avLst/>
          </a:prstGeom>
          <a:ln w="25400">
            <a:solidFill>
              <a:srgbClr val="6B8D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388237" y="286541"/>
            <a:ext cx="80499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pc="600" dirty="0">
                <a:solidFill>
                  <a:srgbClr val="6B8DC4"/>
                </a:solidFill>
              </a:rPr>
              <a:t>HEALTH</a:t>
            </a:r>
            <a:endParaRPr lang="en-GB" sz="2400" b="1" spc="600" dirty="0">
              <a:solidFill>
                <a:srgbClr val="6B8DC4"/>
              </a:solidFill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80985" y="4418873"/>
            <a:ext cx="769361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spc="600" dirty="0">
                <a:solidFill>
                  <a:srgbClr val="343A65"/>
                </a:solidFill>
              </a:rPr>
              <a:t>MAIN COPING MECHANISMS TO ADDRESS BARRIERS TO ACCESS MEDICATIONS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0898" y="5144595"/>
            <a:ext cx="3398337" cy="1345590"/>
          </a:xfrm>
          <a:prstGeom prst="rect">
            <a:avLst/>
          </a:prstGeom>
        </p:spPr>
      </p:pic>
      <p:sp>
        <p:nvSpPr>
          <p:cNvPr id="45" name="Rectangle 44"/>
          <p:cNvSpPr/>
          <p:nvPr/>
        </p:nvSpPr>
        <p:spPr>
          <a:xfrm>
            <a:off x="417094" y="5173239"/>
            <a:ext cx="305380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dirty="0">
                <a:solidFill>
                  <a:srgbClr val="343A65"/>
                </a:solidFill>
              </a:rPr>
              <a:t>Switched to substitutes / generics</a:t>
            </a:r>
          </a:p>
        </p:txBody>
      </p:sp>
      <p:sp>
        <p:nvSpPr>
          <p:cNvPr id="46" name="Rectangle 45"/>
          <p:cNvSpPr/>
          <p:nvPr/>
        </p:nvSpPr>
        <p:spPr>
          <a:xfrm>
            <a:off x="0" y="5587521"/>
            <a:ext cx="34709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dirty="0">
                <a:solidFill>
                  <a:srgbClr val="343A65"/>
                </a:solidFill>
              </a:rPr>
              <a:t>Borrowed money to afford medication</a:t>
            </a:r>
          </a:p>
        </p:txBody>
      </p:sp>
      <p:sp>
        <p:nvSpPr>
          <p:cNvPr id="47" name="Rectangle 46"/>
          <p:cNvSpPr/>
          <p:nvPr/>
        </p:nvSpPr>
        <p:spPr>
          <a:xfrm>
            <a:off x="144378" y="6110211"/>
            <a:ext cx="332652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solidFill>
                  <a:srgbClr val="343A65"/>
                </a:solidFill>
              </a:rPr>
              <a:t>Rationed existing medication</a:t>
            </a:r>
            <a:endParaRPr lang="en-US" sz="1200" i="1" dirty="0">
              <a:solidFill>
                <a:srgbClr val="343A65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6869235" y="5160637"/>
            <a:ext cx="1102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343A65"/>
                </a:solidFill>
              </a:rPr>
              <a:t>50%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5839654" y="5632724"/>
            <a:ext cx="1102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343A65"/>
                </a:solidFill>
              </a:rPr>
              <a:t>35%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5170066" y="6077595"/>
            <a:ext cx="1102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343A65"/>
                </a:solidFill>
              </a:rPr>
              <a:t>25%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388237" y="827798"/>
            <a:ext cx="80499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pc="600" dirty="0">
                <a:solidFill>
                  <a:srgbClr val="6FC4BF"/>
                </a:solidFill>
              </a:rPr>
              <a:t>MEDICATION</a:t>
            </a:r>
          </a:p>
        </p:txBody>
      </p:sp>
    </p:spTree>
    <p:extLst>
      <p:ext uri="{BB962C8B-B14F-4D97-AF65-F5344CB8AC3E}">
        <p14:creationId xmlns:p14="http://schemas.microsoft.com/office/powerpoint/2010/main" val="3980124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3812" y="3828451"/>
            <a:ext cx="2006080" cy="200608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8209" y="955565"/>
            <a:ext cx="1964970" cy="196497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3143" y="955565"/>
            <a:ext cx="1924016" cy="1924014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3825" y="3213176"/>
            <a:ext cx="5332493" cy="2021342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48683" y="3129592"/>
            <a:ext cx="211627" cy="211627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06508" y="3123215"/>
            <a:ext cx="207739" cy="20773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88237" y="286541"/>
            <a:ext cx="80499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pc="600" dirty="0">
                <a:solidFill>
                  <a:srgbClr val="6B8DC4"/>
                </a:solidFill>
              </a:rPr>
              <a:t>DEMOGRAPHICS</a:t>
            </a:r>
            <a:endParaRPr lang="en-GB" sz="2400" b="1" spc="600" dirty="0">
              <a:solidFill>
                <a:srgbClr val="6B8DC4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88237" y="807319"/>
            <a:ext cx="80499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pc="600" dirty="0">
                <a:solidFill>
                  <a:srgbClr val="6FC4BF"/>
                </a:solidFill>
              </a:rPr>
              <a:t>HOUSEHOLD COMPOSITION</a:t>
            </a:r>
            <a:endParaRPr lang="en-GB" sz="2400" b="1" spc="600" dirty="0">
              <a:solidFill>
                <a:srgbClr val="6FC4BF"/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500743" y="748206"/>
            <a:ext cx="2891814" cy="8316"/>
          </a:xfrm>
          <a:prstGeom prst="line">
            <a:avLst/>
          </a:prstGeom>
          <a:ln w="25400">
            <a:solidFill>
              <a:srgbClr val="6B8D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325705" y="2694913"/>
            <a:ext cx="4782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400"/>
              </a:spcAft>
            </a:pPr>
            <a:r>
              <a:rPr lang="en-US" b="1" spc="600" dirty="0">
                <a:solidFill>
                  <a:srgbClr val="43476B"/>
                </a:solidFill>
              </a:rPr>
              <a:t>AVERAGE HOUSEHOLD SIZE</a:t>
            </a:r>
            <a:endParaRPr lang="en-US" b="1" cap="none" spc="600" dirty="0">
              <a:solidFill>
                <a:srgbClr val="43476B"/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394369" y="3135180"/>
            <a:ext cx="6212592" cy="1597578"/>
            <a:chOff x="107052" y="3030788"/>
            <a:chExt cx="6212592" cy="1597578"/>
          </a:xfrm>
        </p:grpSpPr>
        <p:sp>
          <p:nvSpPr>
            <p:cNvPr id="27" name="TextBox 26"/>
            <p:cNvSpPr txBox="1"/>
            <p:nvPr/>
          </p:nvSpPr>
          <p:spPr>
            <a:xfrm>
              <a:off x="107052" y="3030788"/>
              <a:ext cx="8529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43476B"/>
                  </a:solidFill>
                </a:rPr>
                <a:t>5.3</a:t>
              </a:r>
              <a:endParaRPr lang="en-GB" b="1" dirty="0">
                <a:solidFill>
                  <a:srgbClr val="43476B"/>
                </a:solidFill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919759" y="3577741"/>
              <a:ext cx="8529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43476B"/>
                  </a:solidFill>
                </a:rPr>
                <a:t>5.1</a:t>
              </a:r>
              <a:endParaRPr lang="en-GB" b="1" dirty="0">
                <a:solidFill>
                  <a:srgbClr val="43476B"/>
                </a:solidFill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692680" y="4259034"/>
              <a:ext cx="8529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>
                  <a:solidFill>
                    <a:srgbClr val="43476B"/>
                  </a:solidFill>
                </a:rPr>
                <a:t>4.9</a:t>
              </a:r>
              <a:endParaRPr lang="en-GB" b="1" dirty="0">
                <a:solidFill>
                  <a:srgbClr val="43476B"/>
                </a:solidFill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309808" y="4259034"/>
              <a:ext cx="8529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>
                  <a:solidFill>
                    <a:srgbClr val="43476B"/>
                  </a:solidFill>
                </a:rPr>
                <a:t>4.9</a:t>
              </a:r>
              <a:endParaRPr lang="en-GB" b="1" dirty="0">
                <a:solidFill>
                  <a:srgbClr val="43476B"/>
                </a:solidFill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3123605" y="3947073"/>
              <a:ext cx="8529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>
                  <a:solidFill>
                    <a:srgbClr val="43476B"/>
                  </a:solidFill>
                </a:rPr>
                <a:t>5</a:t>
              </a:r>
              <a:endParaRPr lang="en-GB" b="1" dirty="0">
                <a:solidFill>
                  <a:srgbClr val="43476B"/>
                </a:solidFill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3896526" y="3933392"/>
              <a:ext cx="8529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>
                  <a:solidFill>
                    <a:srgbClr val="43476B"/>
                  </a:solidFill>
                </a:rPr>
                <a:t>5</a:t>
              </a:r>
              <a:endParaRPr lang="en-GB" b="1" dirty="0">
                <a:solidFill>
                  <a:srgbClr val="43476B"/>
                </a:solidFill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4659479" y="3662666"/>
              <a:ext cx="8529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43476B"/>
                  </a:solidFill>
                </a:rPr>
                <a:t>5.1</a:t>
              </a:r>
              <a:endParaRPr lang="en-GB" b="1" dirty="0">
                <a:solidFill>
                  <a:srgbClr val="43476B"/>
                </a:solidFill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5466698" y="3933392"/>
              <a:ext cx="8529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>
                  <a:solidFill>
                    <a:srgbClr val="43476B"/>
                  </a:solidFill>
                </a:rPr>
                <a:t>5</a:t>
              </a:r>
              <a:endParaRPr lang="en-GB" b="1" dirty="0">
                <a:solidFill>
                  <a:srgbClr val="43476B"/>
                </a:solidFill>
              </a:endParaRPr>
            </a:p>
          </p:txBody>
        </p:sp>
      </p:grpSp>
      <p:sp>
        <p:nvSpPr>
          <p:cNvPr id="42" name="TextBox 41"/>
          <p:cNvSpPr txBox="1"/>
          <p:nvPr/>
        </p:nvSpPr>
        <p:spPr>
          <a:xfrm>
            <a:off x="5100862" y="5144276"/>
            <a:ext cx="4988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43476B"/>
                </a:solidFill>
              </a:rPr>
              <a:t>2021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4332049" y="5144276"/>
            <a:ext cx="4988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rgbClr val="43476B"/>
                </a:solidFill>
              </a:rPr>
              <a:t>2020</a:t>
            </a:r>
            <a:endParaRPr lang="en-US" sz="1200" dirty="0">
              <a:solidFill>
                <a:srgbClr val="43476B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3563236" y="5144276"/>
            <a:ext cx="4988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rgbClr val="43476B"/>
                </a:solidFill>
              </a:rPr>
              <a:t>2019</a:t>
            </a:r>
            <a:endParaRPr lang="en-US" sz="1200" dirty="0">
              <a:solidFill>
                <a:srgbClr val="43476B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798601" y="5144276"/>
            <a:ext cx="4988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43476B"/>
                </a:solidFill>
              </a:rPr>
              <a:t>2018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2033966" y="5144276"/>
            <a:ext cx="4988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43476B"/>
                </a:solidFill>
              </a:rPr>
              <a:t>2017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1303715" y="5144276"/>
            <a:ext cx="4988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43476B"/>
                </a:solidFill>
              </a:rPr>
              <a:t>2016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538632" y="5144276"/>
            <a:ext cx="4988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43476B"/>
                </a:solidFill>
              </a:rPr>
              <a:t>2015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011289" y="1667736"/>
            <a:ext cx="9685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rgbClr val="43476B"/>
                </a:solidFill>
              </a:rPr>
              <a:t>Head of </a:t>
            </a:r>
          </a:p>
          <a:p>
            <a:pPr algn="ctr"/>
            <a:r>
              <a:rPr lang="en-US" sz="1400" b="1" dirty="0">
                <a:solidFill>
                  <a:srgbClr val="43476B"/>
                </a:solidFill>
              </a:rPr>
              <a:t>household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10129671" y="1648508"/>
            <a:ext cx="1330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43476B"/>
                </a:solidFill>
              </a:rPr>
              <a:t>Sex of individuals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8879308" y="4669443"/>
            <a:ext cx="13303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43476B"/>
                </a:solidFill>
              </a:rPr>
              <a:t>Age cohort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8435807" y="1104294"/>
            <a:ext cx="8529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b="1" dirty="0">
                <a:solidFill>
                  <a:schemeClr val="bg1"/>
                </a:solidFill>
              </a:rPr>
              <a:t>18%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8009334" y="2494028"/>
            <a:ext cx="8529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b="1" dirty="0">
                <a:solidFill>
                  <a:schemeClr val="bg1"/>
                </a:solidFill>
              </a:rPr>
              <a:t>82%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11132406" y="1833174"/>
            <a:ext cx="8529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b="1" dirty="0">
                <a:solidFill>
                  <a:schemeClr val="bg1"/>
                </a:solidFill>
              </a:rPr>
              <a:t>50%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9587215" y="1841919"/>
            <a:ext cx="8529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b="1" dirty="0">
                <a:solidFill>
                  <a:schemeClr val="bg1"/>
                </a:solidFill>
              </a:rPr>
              <a:t>50%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9910416" y="4807943"/>
            <a:ext cx="8529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b="1" dirty="0">
                <a:solidFill>
                  <a:schemeClr val="bg1"/>
                </a:solidFill>
              </a:rPr>
              <a:t>51%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8350059" y="4630287"/>
            <a:ext cx="8529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b="1" dirty="0">
                <a:solidFill>
                  <a:schemeClr val="bg1"/>
                </a:solidFill>
              </a:rPr>
              <a:t>49%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8874507" y="5973031"/>
            <a:ext cx="7725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43476B"/>
                </a:solidFill>
              </a:rPr>
              <a:t>Above 18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9896128" y="5973031"/>
            <a:ext cx="7645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43476B"/>
                </a:solidFill>
              </a:rPr>
              <a:t>Below 18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9084323" y="3089812"/>
            <a:ext cx="5020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43476B"/>
                </a:solidFill>
              </a:rPr>
              <a:t>Male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9798209" y="3089812"/>
            <a:ext cx="6393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43476B"/>
                </a:solidFill>
              </a:rPr>
              <a:t>Female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5816551" y="5144276"/>
            <a:ext cx="4988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43476B"/>
                </a:solidFill>
              </a:rPr>
              <a:t>2022</a:t>
            </a:r>
          </a:p>
        </p:txBody>
      </p:sp>
      <p:sp>
        <p:nvSpPr>
          <p:cNvPr id="61" name="Rectangle 60"/>
          <p:cNvSpPr/>
          <p:nvPr/>
        </p:nvSpPr>
        <p:spPr>
          <a:xfrm>
            <a:off x="9712635" y="6006850"/>
            <a:ext cx="217562" cy="217562"/>
          </a:xfrm>
          <a:prstGeom prst="rect">
            <a:avLst/>
          </a:prstGeom>
          <a:solidFill>
            <a:srgbClr val="6B8D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/>
          <p:cNvSpPr/>
          <p:nvPr/>
        </p:nvSpPr>
        <p:spPr>
          <a:xfrm>
            <a:off x="8696196" y="6006850"/>
            <a:ext cx="217562" cy="217562"/>
          </a:xfrm>
          <a:prstGeom prst="rect">
            <a:avLst/>
          </a:prstGeom>
          <a:solidFill>
            <a:srgbClr val="343A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16222" y="1784063"/>
            <a:ext cx="839468" cy="754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1592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778109" y="3716848"/>
            <a:ext cx="450408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800"/>
              </a:spcAft>
            </a:pPr>
            <a:r>
              <a:rPr lang="en-US" sz="2400" dirty="0">
                <a:solidFill>
                  <a:srgbClr val="343A65"/>
                </a:solidFill>
                <a:latin typeface="Calibri" charset="0"/>
              </a:rPr>
              <a:t>of refugee children under age 2 suffered from at least one disease in the past 2 weeks </a:t>
            </a:r>
            <a:r>
              <a:rPr lang="en-US" sz="2400" dirty="0">
                <a:solidFill>
                  <a:srgbClr val="6B8DC4"/>
                </a:solidFill>
                <a:cs typeface="Arial"/>
              </a:rPr>
              <a:t>(similar to 2020 and 2021)</a:t>
            </a:r>
          </a:p>
        </p:txBody>
      </p:sp>
      <p:sp>
        <p:nvSpPr>
          <p:cNvPr id="30" name="Rectangle 29"/>
          <p:cNvSpPr/>
          <p:nvPr/>
        </p:nvSpPr>
        <p:spPr>
          <a:xfrm>
            <a:off x="2875216" y="2634893"/>
            <a:ext cx="1321389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dirty="0">
                <a:solidFill>
                  <a:srgbClr val="6B8DC4"/>
                </a:solidFill>
                <a:cs typeface="Arial"/>
              </a:rPr>
              <a:t>24%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0648" y="2580839"/>
            <a:ext cx="570112" cy="82349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7793" y="2694415"/>
            <a:ext cx="2680196" cy="2680196"/>
          </a:xfrm>
          <a:prstGeom prst="rect">
            <a:avLst/>
          </a:prstGeom>
        </p:spPr>
      </p:pic>
      <p:sp>
        <p:nvSpPr>
          <p:cNvPr id="31" name="Oval 30"/>
          <p:cNvSpPr/>
          <p:nvPr/>
        </p:nvSpPr>
        <p:spPr>
          <a:xfrm>
            <a:off x="7339056" y="3167624"/>
            <a:ext cx="1717670" cy="171767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8854964" y="4387425"/>
            <a:ext cx="586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66%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821314" y="4128262"/>
            <a:ext cx="586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11%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7142106" y="3073443"/>
            <a:ext cx="586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22%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7904737" y="2365624"/>
            <a:ext cx="586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43A65"/>
                </a:solidFill>
              </a:rPr>
              <a:t>1%</a:t>
            </a:r>
            <a:endParaRPr lang="en-GB" b="1" dirty="0">
              <a:solidFill>
                <a:srgbClr val="343A65"/>
              </a:solidFill>
            </a:endParaRPr>
          </a:p>
        </p:txBody>
      </p:sp>
      <p:grpSp>
        <p:nvGrpSpPr>
          <p:cNvPr id="37" name="Group 36"/>
          <p:cNvGrpSpPr/>
          <p:nvPr/>
        </p:nvGrpSpPr>
        <p:grpSpPr>
          <a:xfrm>
            <a:off x="9791230" y="3377308"/>
            <a:ext cx="1754051" cy="1501907"/>
            <a:chOff x="7524665" y="6364773"/>
            <a:chExt cx="1754051" cy="1501907"/>
          </a:xfrm>
        </p:grpSpPr>
        <p:sp>
          <p:nvSpPr>
            <p:cNvPr id="39" name="TextBox 38"/>
            <p:cNvSpPr txBox="1"/>
            <p:nvPr/>
          </p:nvSpPr>
          <p:spPr>
            <a:xfrm>
              <a:off x="7769905" y="6364773"/>
              <a:ext cx="150881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343A65"/>
                  </a:solidFill>
                </a:rPr>
                <a:t>I didn’t get any doses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7785998" y="6757609"/>
              <a:ext cx="59824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343A65"/>
                  </a:solidFill>
                </a:rPr>
                <a:t>1 dose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7785998" y="7173645"/>
              <a:ext cx="65915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343A65"/>
                  </a:solidFill>
                </a:rPr>
                <a:t>2 doses</a:t>
              </a: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7524666" y="6364773"/>
              <a:ext cx="261333" cy="261333"/>
            </a:xfrm>
            <a:prstGeom prst="rect">
              <a:avLst/>
            </a:prstGeom>
            <a:solidFill>
              <a:srgbClr val="6B8D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7524665" y="6773275"/>
              <a:ext cx="261333" cy="261333"/>
            </a:xfrm>
            <a:prstGeom prst="rect">
              <a:avLst/>
            </a:prstGeom>
            <a:solidFill>
              <a:srgbClr val="69C3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7524665" y="7173645"/>
              <a:ext cx="261333" cy="261333"/>
            </a:xfrm>
            <a:prstGeom prst="rect">
              <a:avLst/>
            </a:prstGeom>
            <a:solidFill>
              <a:srgbClr val="B9D6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7785998" y="7589681"/>
              <a:ext cx="65915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343A65"/>
                  </a:solidFill>
                </a:rPr>
                <a:t>3 doses</a:t>
              </a: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7524665" y="7589681"/>
              <a:ext cx="261333" cy="261333"/>
            </a:xfrm>
            <a:prstGeom prst="rect">
              <a:avLst/>
            </a:prstGeom>
            <a:solidFill>
              <a:srgbClr val="F3EB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50" name="Straight Connector 49"/>
          <p:cNvCxnSpPr/>
          <p:nvPr/>
        </p:nvCxnSpPr>
        <p:spPr>
          <a:xfrm flipV="1">
            <a:off x="500743" y="748206"/>
            <a:ext cx="1360141" cy="8316"/>
          </a:xfrm>
          <a:prstGeom prst="line">
            <a:avLst/>
          </a:prstGeom>
          <a:ln w="25400">
            <a:solidFill>
              <a:srgbClr val="6B8D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388237" y="286541"/>
            <a:ext cx="80499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pc="600" dirty="0">
                <a:solidFill>
                  <a:srgbClr val="6B8DC4"/>
                </a:solidFill>
              </a:rPr>
              <a:t>HEALTH</a:t>
            </a:r>
            <a:endParaRPr lang="en-GB" sz="2400" b="1" spc="600" dirty="0">
              <a:solidFill>
                <a:srgbClr val="6B8DC4"/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6530037" y="1567323"/>
            <a:ext cx="52601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spc="600" dirty="0">
                <a:solidFill>
                  <a:srgbClr val="343A65"/>
                </a:solidFill>
              </a:rPr>
              <a:t>NUMBER OF SHOTS FOR COVID 19 VACCINE AMONG REFUGEES*</a:t>
            </a:r>
          </a:p>
        </p:txBody>
      </p:sp>
      <p:cxnSp>
        <p:nvCxnSpPr>
          <p:cNvPr id="20" name="Straight Connector 19"/>
          <p:cNvCxnSpPr/>
          <p:nvPr/>
        </p:nvCxnSpPr>
        <p:spPr>
          <a:xfrm>
            <a:off x="6059790" y="1051203"/>
            <a:ext cx="0" cy="47966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6518037" y="5570821"/>
            <a:ext cx="526016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i="1" dirty="0">
                <a:solidFill>
                  <a:srgbClr val="343A65"/>
                </a:solidFill>
              </a:rPr>
              <a:t>*Percentages calculated out of the number of individuals that are above 12 years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8900000">
            <a:off x="8572177" y="805910"/>
            <a:ext cx="1036165" cy="1041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81600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/>
          <p:cNvSpPr txBox="1"/>
          <p:nvPr/>
        </p:nvSpPr>
        <p:spPr>
          <a:xfrm>
            <a:off x="388237" y="827798"/>
            <a:ext cx="80499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pc="600" dirty="0">
                <a:solidFill>
                  <a:srgbClr val="6FC4BF"/>
                </a:solidFill>
              </a:rPr>
              <a:t>GENDER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88237" y="286541"/>
            <a:ext cx="80499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pc="600" dirty="0">
                <a:solidFill>
                  <a:srgbClr val="6B8DC4"/>
                </a:solidFill>
              </a:rPr>
              <a:t>HEALTH</a:t>
            </a:r>
            <a:endParaRPr lang="en-GB" sz="2400" b="1" spc="600" dirty="0">
              <a:solidFill>
                <a:srgbClr val="6B8DC4"/>
              </a:solidFill>
            </a:endParaRPr>
          </a:p>
        </p:txBody>
      </p:sp>
      <p:sp>
        <p:nvSpPr>
          <p:cNvPr id="52" name="Oval 51"/>
          <p:cNvSpPr/>
          <p:nvPr/>
        </p:nvSpPr>
        <p:spPr>
          <a:xfrm>
            <a:off x="6767986" y="1440487"/>
            <a:ext cx="1346662" cy="134666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28"/>
          <p:cNvCxnSpPr/>
          <p:nvPr/>
        </p:nvCxnSpPr>
        <p:spPr>
          <a:xfrm flipV="1">
            <a:off x="500743" y="748206"/>
            <a:ext cx="1360141" cy="8316"/>
          </a:xfrm>
          <a:prstGeom prst="line">
            <a:avLst/>
          </a:prstGeom>
          <a:ln w="25400">
            <a:solidFill>
              <a:srgbClr val="6B8D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866234" y="1406649"/>
            <a:ext cx="5912845" cy="51193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400"/>
              </a:spcAft>
            </a:pPr>
            <a:r>
              <a:rPr lang="en-US" sz="2000" dirty="0">
                <a:solidFill>
                  <a:srgbClr val="343A65"/>
                </a:solidFill>
              </a:rPr>
              <a:t>Women were less likely to have had the COVID-19 vaccine. 30% of women compared with 38% of men had at least one shot</a:t>
            </a:r>
          </a:p>
          <a:p>
            <a:pPr>
              <a:spcAft>
                <a:spcPts val="400"/>
              </a:spcAft>
            </a:pPr>
            <a:endParaRPr lang="en-US" sz="2000" dirty="0">
              <a:solidFill>
                <a:srgbClr val="343A65"/>
              </a:solidFill>
            </a:endParaRPr>
          </a:p>
          <a:p>
            <a:pPr>
              <a:spcAft>
                <a:spcPts val="400"/>
              </a:spcAft>
            </a:pPr>
            <a:r>
              <a:rPr lang="en-US" sz="2000" dirty="0">
                <a:solidFill>
                  <a:srgbClr val="343A65"/>
                </a:solidFill>
              </a:rPr>
              <a:t>However, members of FHH (57%) were far more likely than MHH (46%) to have had at least one dose of the COVID-19 vaccine</a:t>
            </a:r>
          </a:p>
          <a:p>
            <a:pPr>
              <a:spcAft>
                <a:spcPts val="400"/>
              </a:spcAft>
            </a:pPr>
            <a:endParaRPr lang="en-US" sz="2000" dirty="0">
              <a:solidFill>
                <a:srgbClr val="343A65"/>
              </a:solidFill>
            </a:endParaRPr>
          </a:p>
          <a:p>
            <a:pPr>
              <a:spcAft>
                <a:spcPts val="400"/>
              </a:spcAft>
            </a:pPr>
            <a:r>
              <a:rPr lang="en-US" sz="2000" dirty="0">
                <a:solidFill>
                  <a:srgbClr val="343A65"/>
                </a:solidFill>
              </a:rPr>
              <a:t>23% of women 15-49 had given birth in the past year</a:t>
            </a:r>
          </a:p>
          <a:p>
            <a:pPr>
              <a:spcAft>
                <a:spcPts val="400"/>
              </a:spcAft>
            </a:pPr>
            <a:endParaRPr lang="en-US" sz="2000" dirty="0">
              <a:solidFill>
                <a:srgbClr val="343A65"/>
              </a:solidFill>
            </a:endParaRPr>
          </a:p>
          <a:p>
            <a:pPr>
              <a:spcAft>
                <a:spcPts val="400"/>
              </a:spcAft>
            </a:pPr>
            <a:r>
              <a:rPr lang="en-US" sz="2000" dirty="0">
                <a:solidFill>
                  <a:srgbClr val="343A65"/>
                </a:solidFill>
              </a:rPr>
              <a:t>Only half (54%) of women had had more than 4 antenatal care visits (WHO recommends 8).</a:t>
            </a:r>
          </a:p>
          <a:p>
            <a:pPr>
              <a:spcAft>
                <a:spcPts val="400"/>
              </a:spcAft>
            </a:pPr>
            <a:endParaRPr lang="en-US" sz="2000" dirty="0">
              <a:solidFill>
                <a:srgbClr val="343A65"/>
              </a:solidFill>
            </a:endParaRPr>
          </a:p>
          <a:p>
            <a:pPr>
              <a:spcAft>
                <a:spcPts val="400"/>
              </a:spcAft>
            </a:pPr>
            <a:r>
              <a:rPr lang="en-US" sz="2000" dirty="0">
                <a:solidFill>
                  <a:srgbClr val="343A65"/>
                </a:solidFill>
              </a:rPr>
              <a:t>Most (92%) of women had given birth in a health facility, but there was significant governorate variation.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903" r="5173"/>
          <a:stretch/>
        </p:blipFill>
        <p:spPr>
          <a:xfrm>
            <a:off x="6756400" y="2002253"/>
            <a:ext cx="5180787" cy="2569253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6381441" y="1862728"/>
            <a:ext cx="475320" cy="2847277"/>
            <a:chOff x="6625176" y="1862728"/>
            <a:chExt cx="475320" cy="2847277"/>
          </a:xfrm>
        </p:grpSpPr>
        <p:sp>
          <p:nvSpPr>
            <p:cNvPr id="34" name="Rectangle 33"/>
            <p:cNvSpPr/>
            <p:nvPr/>
          </p:nvSpPr>
          <p:spPr>
            <a:xfrm>
              <a:off x="6805189" y="4433006"/>
              <a:ext cx="295306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1200">
                  <a:solidFill>
                    <a:srgbClr val="343A65"/>
                  </a:solidFill>
                </a:rPr>
                <a:t>0</a:t>
              </a:r>
              <a:endParaRPr lang="en-US" sz="1200" dirty="0">
                <a:solidFill>
                  <a:srgbClr val="343A65"/>
                </a:solidFill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6696808" y="4169870"/>
              <a:ext cx="403687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1200">
                  <a:solidFill>
                    <a:srgbClr val="343A65"/>
                  </a:solidFill>
                </a:rPr>
                <a:t>10</a:t>
              </a:r>
              <a:endParaRPr lang="en-US" sz="1200" dirty="0">
                <a:solidFill>
                  <a:srgbClr val="343A65"/>
                </a:solidFill>
              </a:endParaRP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6696808" y="3926469"/>
              <a:ext cx="403687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1200">
                  <a:solidFill>
                    <a:srgbClr val="343A65"/>
                  </a:solidFill>
                </a:rPr>
                <a:t>20</a:t>
              </a:r>
              <a:endParaRPr lang="en-US" sz="1200" dirty="0">
                <a:solidFill>
                  <a:srgbClr val="343A65"/>
                </a:solidFill>
              </a:endParaRP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6696808" y="3649471"/>
              <a:ext cx="403687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1200">
                  <a:solidFill>
                    <a:srgbClr val="343A65"/>
                  </a:solidFill>
                </a:rPr>
                <a:t>30</a:t>
              </a:r>
              <a:endParaRPr lang="en-US" sz="1200" dirty="0">
                <a:solidFill>
                  <a:srgbClr val="343A65"/>
                </a:solidFill>
              </a:endParaRP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6696808" y="3396202"/>
              <a:ext cx="403687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1200">
                  <a:solidFill>
                    <a:srgbClr val="343A65"/>
                  </a:solidFill>
                </a:rPr>
                <a:t>40</a:t>
              </a:r>
              <a:endParaRPr lang="en-US" sz="1200" dirty="0">
                <a:solidFill>
                  <a:srgbClr val="343A65"/>
                </a:solidFill>
              </a:endParaRP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6696808" y="3132377"/>
              <a:ext cx="403687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1200">
                  <a:solidFill>
                    <a:srgbClr val="343A65"/>
                  </a:solidFill>
                </a:rPr>
                <a:t>50</a:t>
              </a:r>
              <a:endParaRPr lang="en-US" sz="1200" dirty="0">
                <a:solidFill>
                  <a:srgbClr val="343A65"/>
                </a:solidFill>
              </a:endParaRP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6696808" y="2875802"/>
              <a:ext cx="403687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1200">
                  <a:solidFill>
                    <a:srgbClr val="343A65"/>
                  </a:solidFill>
                </a:rPr>
                <a:t>60</a:t>
              </a:r>
              <a:endParaRPr lang="en-US" sz="1200" dirty="0">
                <a:solidFill>
                  <a:srgbClr val="343A65"/>
                </a:solidFill>
              </a:endParaRP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6696808" y="2620280"/>
              <a:ext cx="403687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1200">
                  <a:solidFill>
                    <a:srgbClr val="343A65"/>
                  </a:solidFill>
                </a:rPr>
                <a:t>70</a:t>
              </a:r>
              <a:endParaRPr lang="en-US" sz="1200" dirty="0">
                <a:solidFill>
                  <a:srgbClr val="343A65"/>
                </a:solidFill>
              </a:endParaRP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6696808" y="2369265"/>
              <a:ext cx="403687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1200" dirty="0">
                  <a:solidFill>
                    <a:srgbClr val="343A65"/>
                  </a:solidFill>
                </a:rPr>
                <a:t>80</a:t>
              </a: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6696808" y="2099880"/>
              <a:ext cx="403687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1200">
                  <a:solidFill>
                    <a:srgbClr val="343A65"/>
                  </a:solidFill>
                </a:rPr>
                <a:t>90</a:t>
              </a:r>
              <a:endParaRPr lang="en-US" sz="1200" dirty="0">
                <a:solidFill>
                  <a:srgbClr val="343A65"/>
                </a:solidFill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6625176" y="1862728"/>
              <a:ext cx="475320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1200" dirty="0">
                  <a:solidFill>
                    <a:srgbClr val="343A65"/>
                  </a:solidFill>
                </a:rPr>
                <a:t>100</a:t>
              </a:r>
            </a:p>
          </p:txBody>
        </p:sp>
      </p:grpSp>
      <p:sp>
        <p:nvSpPr>
          <p:cNvPr id="49" name="Rectangle 48"/>
          <p:cNvSpPr/>
          <p:nvPr/>
        </p:nvSpPr>
        <p:spPr>
          <a:xfrm>
            <a:off x="6914655" y="1393200"/>
            <a:ext cx="49430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spc="600">
                <a:solidFill>
                  <a:srgbClr val="343A65"/>
                </a:solidFill>
              </a:rPr>
              <a:t>WHERE DID YOU GIVE BIRTH?</a:t>
            </a:r>
            <a:endParaRPr lang="en-US" b="1" spc="600" dirty="0">
              <a:solidFill>
                <a:srgbClr val="343A65"/>
              </a:solidFill>
            </a:endParaRPr>
          </a:p>
        </p:txBody>
      </p:sp>
      <p:grpSp>
        <p:nvGrpSpPr>
          <p:cNvPr id="50" name="Group 49"/>
          <p:cNvGrpSpPr/>
          <p:nvPr/>
        </p:nvGrpSpPr>
        <p:grpSpPr>
          <a:xfrm>
            <a:off x="6916548" y="5146804"/>
            <a:ext cx="4738486" cy="1169919"/>
            <a:chOff x="7524666" y="6364773"/>
            <a:chExt cx="4738486" cy="1169919"/>
          </a:xfrm>
        </p:grpSpPr>
        <p:sp>
          <p:nvSpPr>
            <p:cNvPr id="51" name="TextBox 50"/>
            <p:cNvSpPr txBox="1"/>
            <p:nvPr/>
          </p:nvSpPr>
          <p:spPr>
            <a:xfrm>
              <a:off x="7812109" y="6364773"/>
              <a:ext cx="37329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343A65"/>
                  </a:solidFill>
                </a:rPr>
                <a:t>At home with non-professional care (traditional midwife)</a:t>
              </a: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7784618" y="6803400"/>
              <a:ext cx="44785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343A65"/>
                  </a:solidFill>
                </a:rPr>
                <a:t>At home with professional care (qualified or trained midwife, doctor)</a:t>
              </a: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7802003" y="7257693"/>
              <a:ext cx="128939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343A65"/>
                  </a:solidFill>
                </a:rPr>
                <a:t>In a health facility</a:t>
              </a:r>
            </a:p>
          </p:txBody>
        </p:sp>
        <p:sp>
          <p:nvSpPr>
            <p:cNvPr id="61" name="Rectangle 60"/>
            <p:cNvSpPr/>
            <p:nvPr/>
          </p:nvSpPr>
          <p:spPr>
            <a:xfrm>
              <a:off x="7524666" y="6364773"/>
              <a:ext cx="261333" cy="261333"/>
            </a:xfrm>
            <a:prstGeom prst="rect">
              <a:avLst/>
            </a:prstGeom>
            <a:solidFill>
              <a:srgbClr val="B9D6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/>
            <p:cNvSpPr/>
            <p:nvPr/>
          </p:nvSpPr>
          <p:spPr>
            <a:xfrm>
              <a:off x="7540670" y="6803400"/>
              <a:ext cx="261333" cy="261333"/>
            </a:xfrm>
            <a:prstGeom prst="rect">
              <a:avLst/>
            </a:prstGeom>
            <a:solidFill>
              <a:srgbClr val="69C3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/>
            <p:cNvSpPr/>
            <p:nvPr/>
          </p:nvSpPr>
          <p:spPr>
            <a:xfrm>
              <a:off x="7540670" y="7257693"/>
              <a:ext cx="261333" cy="261333"/>
            </a:xfrm>
            <a:prstGeom prst="rect">
              <a:avLst/>
            </a:prstGeom>
            <a:solidFill>
              <a:srgbClr val="6B8D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700000">
            <a:off x="383728" y="1630583"/>
            <a:ext cx="643597" cy="646752"/>
          </a:xfrm>
          <a:prstGeom prst="rect">
            <a:avLst/>
          </a:prstGeom>
        </p:spPr>
      </p:pic>
      <p:pic>
        <p:nvPicPr>
          <p:cNvPr id="77" name="Picture 7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329" y="3991352"/>
            <a:ext cx="334837" cy="4836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8358" y="2787149"/>
            <a:ext cx="607213" cy="54602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469325" y="4763881"/>
            <a:ext cx="406119" cy="68681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9325" y="5833996"/>
            <a:ext cx="396909" cy="482727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6873718" y="4582813"/>
            <a:ext cx="4866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343A65"/>
                </a:solidFill>
              </a:rPr>
              <a:t>Total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7412581" y="4582813"/>
            <a:ext cx="5395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rgbClr val="343A65"/>
                </a:solidFill>
              </a:rPr>
              <a:t>Akkar</a:t>
            </a:r>
            <a:endParaRPr lang="en-US" sz="1200" dirty="0">
              <a:solidFill>
                <a:srgbClr val="343A65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7820052" y="4582813"/>
            <a:ext cx="7922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rgbClr val="343A65"/>
                </a:solidFill>
              </a:rPr>
              <a:t>Baalbek-</a:t>
            </a:r>
          </a:p>
          <a:p>
            <a:pPr algn="ctr"/>
            <a:r>
              <a:rPr lang="en-US" sz="1200" dirty="0">
                <a:solidFill>
                  <a:srgbClr val="343A65"/>
                </a:solidFill>
              </a:rPr>
              <a:t>El </a:t>
            </a:r>
            <a:r>
              <a:rPr lang="en-US" sz="1200" dirty="0" err="1">
                <a:solidFill>
                  <a:srgbClr val="343A65"/>
                </a:solidFill>
              </a:rPr>
              <a:t>Hermel</a:t>
            </a:r>
            <a:endParaRPr lang="en-US" sz="1200" dirty="0">
              <a:solidFill>
                <a:srgbClr val="343A65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8557353" y="4582813"/>
            <a:ext cx="5645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343A65"/>
                </a:solidFill>
              </a:rPr>
              <a:t>Beirut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9154432" y="4582813"/>
            <a:ext cx="5603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err="1">
                <a:solidFill>
                  <a:srgbClr val="343A65"/>
                </a:solidFill>
              </a:rPr>
              <a:t>Bekaa</a:t>
            </a:r>
            <a:endParaRPr lang="en-US" sz="1200">
              <a:solidFill>
                <a:srgbClr val="343A65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9526488" y="4582813"/>
            <a:ext cx="84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rgbClr val="343A65"/>
                </a:solidFill>
              </a:rPr>
              <a:t>El </a:t>
            </a:r>
            <a:r>
              <a:rPr lang="en-US" sz="1200" dirty="0" err="1">
                <a:solidFill>
                  <a:srgbClr val="343A65"/>
                </a:solidFill>
              </a:rPr>
              <a:t>Nabatieh</a:t>
            </a:r>
            <a:endParaRPr lang="en-US" sz="1200" dirty="0">
              <a:solidFill>
                <a:srgbClr val="343A65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10156069" y="4582813"/>
            <a:ext cx="7629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343A65"/>
                </a:solidFill>
              </a:rPr>
              <a:t>Mount Lebanon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10821712" y="4610300"/>
            <a:ext cx="5501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rgbClr val="343A65"/>
                </a:solidFill>
              </a:rPr>
              <a:t>North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11476245" y="4582813"/>
            <a:ext cx="5485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343A65"/>
                </a:solidFill>
              </a:rPr>
              <a:t>South</a:t>
            </a:r>
          </a:p>
        </p:txBody>
      </p:sp>
    </p:spTree>
    <p:extLst>
      <p:ext uri="{BB962C8B-B14F-4D97-AF65-F5344CB8AC3E}">
        <p14:creationId xmlns:p14="http://schemas.microsoft.com/office/powerpoint/2010/main" val="90670348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6A1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/>
          <p:cNvSpPr txBox="1"/>
          <p:nvPr/>
        </p:nvSpPr>
        <p:spPr>
          <a:xfrm>
            <a:off x="604157" y="2644170"/>
            <a:ext cx="80499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spc="600">
                <a:solidFill>
                  <a:schemeClr val="bg1"/>
                </a:solidFill>
              </a:rPr>
              <a:t>SHELTER</a:t>
            </a:r>
            <a:endParaRPr lang="en-GB" sz="4800" spc="600">
              <a:solidFill>
                <a:schemeClr val="bg1"/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767443" y="3475167"/>
            <a:ext cx="2419510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B8D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/>
          <p:cNvSpPr txBox="1"/>
          <p:nvPr/>
        </p:nvSpPr>
        <p:spPr>
          <a:xfrm>
            <a:off x="604157" y="3013501"/>
            <a:ext cx="80499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spc="600" dirty="0">
                <a:solidFill>
                  <a:srgbClr val="B9D67D"/>
                </a:solidFill>
              </a:rPr>
              <a:t>EDUCATION</a:t>
            </a:r>
            <a:endParaRPr lang="en-GB" sz="4800" spc="600" dirty="0">
              <a:solidFill>
                <a:srgbClr val="B9D67D"/>
              </a:solidFill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767443" y="3844498"/>
            <a:ext cx="3476753" cy="0"/>
          </a:xfrm>
          <a:prstGeom prst="line">
            <a:avLst/>
          </a:prstGeom>
          <a:ln w="25400">
            <a:solidFill>
              <a:srgbClr val="B9D6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735401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39"/>
          <p:cNvSpPr txBox="1"/>
          <p:nvPr/>
        </p:nvSpPr>
        <p:spPr>
          <a:xfrm>
            <a:off x="11173235" y="3098959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343A65"/>
                </a:solidFill>
              </a:rPr>
              <a:t>31%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6763366" y="3172836"/>
            <a:ext cx="16685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rgbClr val="343A65"/>
                </a:solidFill>
              </a:rPr>
              <a:t>Cost of transportation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849" y="2719853"/>
            <a:ext cx="6252844" cy="2318276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204915" y="4034398"/>
            <a:ext cx="69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343A65"/>
                </a:solidFill>
              </a:rPr>
              <a:t>20%</a:t>
            </a:r>
            <a:endParaRPr lang="en-GB" sz="1600" b="1" dirty="0">
              <a:solidFill>
                <a:srgbClr val="343A65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584520" y="4179006"/>
            <a:ext cx="69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rgbClr val="343A65"/>
                </a:solidFill>
              </a:rPr>
              <a:t>16%</a:t>
            </a:r>
            <a:endParaRPr lang="en-GB" sz="1600" b="1" dirty="0">
              <a:solidFill>
                <a:srgbClr val="343A65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964125" y="4179006"/>
            <a:ext cx="69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rgbClr val="343A65"/>
                </a:solidFill>
              </a:rPr>
              <a:t>16%</a:t>
            </a:r>
            <a:endParaRPr lang="en-GB" sz="1600" b="1" dirty="0">
              <a:solidFill>
                <a:srgbClr val="343A65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1279870" y="4376986"/>
            <a:ext cx="69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343A65"/>
                </a:solidFill>
              </a:rPr>
              <a:t>11%</a:t>
            </a:r>
            <a:endParaRPr lang="en-GB" sz="1600" b="1" dirty="0">
              <a:solidFill>
                <a:srgbClr val="343A65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2423810" y="2409872"/>
            <a:ext cx="69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rgbClr val="343A65"/>
                </a:solidFill>
              </a:rPr>
              <a:t>68%</a:t>
            </a:r>
            <a:endParaRPr lang="en-GB" sz="1600" b="1" dirty="0">
              <a:solidFill>
                <a:srgbClr val="343A65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852577" y="2374673"/>
            <a:ext cx="69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rgbClr val="343A65"/>
                </a:solidFill>
              </a:rPr>
              <a:t>69%</a:t>
            </a:r>
            <a:endParaRPr lang="en-GB" sz="1600" b="1" dirty="0">
              <a:solidFill>
                <a:srgbClr val="343A65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3243233" y="2469596"/>
            <a:ext cx="69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rgbClr val="343A65"/>
                </a:solidFill>
              </a:rPr>
              <a:t>67%</a:t>
            </a:r>
            <a:endParaRPr lang="en-GB" sz="1600" b="1" dirty="0">
              <a:solidFill>
                <a:srgbClr val="343A65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3540687" y="2951129"/>
            <a:ext cx="69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rgbClr val="343A65"/>
                </a:solidFill>
              </a:rPr>
              <a:t>53%</a:t>
            </a:r>
            <a:endParaRPr lang="en-GB" sz="1600" b="1" dirty="0">
              <a:solidFill>
                <a:srgbClr val="343A65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4709825" y="3943714"/>
            <a:ext cx="69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rgbClr val="343A65"/>
                </a:solidFill>
              </a:rPr>
              <a:t>23%</a:t>
            </a:r>
            <a:endParaRPr lang="en-GB" sz="1600" b="1" dirty="0">
              <a:solidFill>
                <a:srgbClr val="343A65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5073233" y="4002172"/>
            <a:ext cx="69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rgbClr val="343A65"/>
                </a:solidFill>
              </a:rPr>
              <a:t>22%</a:t>
            </a:r>
            <a:endParaRPr lang="en-GB" sz="1600" b="1" dirty="0">
              <a:solidFill>
                <a:srgbClr val="343A65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5417119" y="3745208"/>
            <a:ext cx="69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343A65"/>
                </a:solidFill>
              </a:rPr>
              <a:t>29%</a:t>
            </a:r>
            <a:endParaRPr lang="en-GB" sz="1600" b="1" dirty="0">
              <a:solidFill>
                <a:srgbClr val="343A65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5797835" y="3818728"/>
            <a:ext cx="69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rgbClr val="343A65"/>
                </a:solidFill>
              </a:rPr>
              <a:t>27%</a:t>
            </a:r>
            <a:endParaRPr lang="en-GB" sz="1600" b="1" dirty="0">
              <a:solidFill>
                <a:srgbClr val="343A65"/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1037616" y="5186607"/>
            <a:ext cx="5439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rgbClr val="343A65"/>
                </a:solidFill>
              </a:rPr>
              <a:t>3 to 5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3197677" y="5155044"/>
            <a:ext cx="6224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rgbClr val="343A65"/>
                </a:solidFill>
              </a:rPr>
              <a:t>6 to 14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5417119" y="5155045"/>
            <a:ext cx="7010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rgbClr val="343A65"/>
                </a:solidFill>
              </a:rPr>
              <a:t>15 to 17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388237" y="286541"/>
            <a:ext cx="80499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pc="600" dirty="0">
                <a:solidFill>
                  <a:srgbClr val="6B8DC4"/>
                </a:solidFill>
              </a:rPr>
              <a:t>EDUCATION</a:t>
            </a:r>
            <a:endParaRPr lang="en-GB" sz="2400" b="1" spc="600" dirty="0">
              <a:solidFill>
                <a:srgbClr val="6B8DC4"/>
              </a:solidFill>
            </a:endParaRPr>
          </a:p>
        </p:txBody>
      </p:sp>
      <p:cxnSp>
        <p:nvCxnSpPr>
          <p:cNvPr id="56" name="Straight Connector 55"/>
          <p:cNvCxnSpPr/>
          <p:nvPr/>
        </p:nvCxnSpPr>
        <p:spPr>
          <a:xfrm flipV="1">
            <a:off x="500743" y="748206"/>
            <a:ext cx="2121687" cy="8316"/>
          </a:xfrm>
          <a:prstGeom prst="line">
            <a:avLst/>
          </a:prstGeom>
          <a:ln w="25400">
            <a:solidFill>
              <a:srgbClr val="6B8D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/>
          <p:cNvSpPr txBox="1"/>
          <p:nvPr/>
        </p:nvSpPr>
        <p:spPr>
          <a:xfrm>
            <a:off x="1612066" y="4207709"/>
            <a:ext cx="7505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rgbClr val="343A65"/>
                </a:solidFill>
              </a:rPr>
              <a:t>15%</a:t>
            </a:r>
            <a:endParaRPr lang="en-GB" sz="1600" b="1" dirty="0">
              <a:solidFill>
                <a:srgbClr val="343A65"/>
              </a:solidFill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6178551" y="3816314"/>
            <a:ext cx="69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rgbClr val="343A65"/>
                </a:solidFill>
              </a:rPr>
              <a:t>27%</a:t>
            </a:r>
            <a:endParaRPr lang="en-GB" sz="1600" b="1" dirty="0">
              <a:solidFill>
                <a:srgbClr val="343A65"/>
              </a:solidFill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3903040" y="2689986"/>
            <a:ext cx="69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343A65"/>
                </a:solidFill>
              </a:rPr>
              <a:t>60%</a:t>
            </a:r>
            <a:endParaRPr lang="en-GB" sz="1600" b="1" dirty="0">
              <a:solidFill>
                <a:srgbClr val="343A65"/>
              </a:solidFill>
            </a:endParaRPr>
          </a:p>
        </p:txBody>
      </p:sp>
      <p:grpSp>
        <p:nvGrpSpPr>
          <p:cNvPr id="85" name="Group 84"/>
          <p:cNvGrpSpPr/>
          <p:nvPr/>
        </p:nvGrpSpPr>
        <p:grpSpPr>
          <a:xfrm>
            <a:off x="1892391" y="5626044"/>
            <a:ext cx="4855276" cy="279413"/>
            <a:chOff x="6433713" y="6349107"/>
            <a:chExt cx="4855276" cy="279413"/>
          </a:xfrm>
        </p:grpSpPr>
        <p:sp>
          <p:nvSpPr>
            <p:cNvPr id="86" name="TextBox 85"/>
            <p:cNvSpPr txBox="1"/>
            <p:nvPr/>
          </p:nvSpPr>
          <p:spPr>
            <a:xfrm>
              <a:off x="6697431" y="6349107"/>
              <a:ext cx="49885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343A65"/>
                  </a:solidFill>
                </a:rPr>
                <a:t>2018</a:t>
              </a:r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7769905" y="6351521"/>
              <a:ext cx="49885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343A65"/>
                  </a:solidFill>
                </a:rPr>
                <a:t>2019</a:t>
              </a:r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8824211" y="6351521"/>
              <a:ext cx="49885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343A65"/>
                  </a:solidFill>
                </a:rPr>
                <a:t>2020</a:t>
              </a:r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9830212" y="6351521"/>
              <a:ext cx="49885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343A65"/>
                  </a:solidFill>
                </a:rPr>
                <a:t>2021</a:t>
              </a:r>
            </a:p>
          </p:txBody>
        </p:sp>
        <p:sp>
          <p:nvSpPr>
            <p:cNvPr id="90" name="Rectangle 89"/>
            <p:cNvSpPr/>
            <p:nvPr/>
          </p:nvSpPr>
          <p:spPr>
            <a:xfrm>
              <a:off x="6433713" y="6364773"/>
              <a:ext cx="261333" cy="261333"/>
            </a:xfrm>
            <a:prstGeom prst="rect">
              <a:avLst/>
            </a:prstGeom>
            <a:solidFill>
              <a:srgbClr val="F3EB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ectangle 90"/>
            <p:cNvSpPr/>
            <p:nvPr/>
          </p:nvSpPr>
          <p:spPr>
            <a:xfrm>
              <a:off x="7524666" y="6364773"/>
              <a:ext cx="261333" cy="261333"/>
            </a:xfrm>
            <a:prstGeom prst="rect">
              <a:avLst/>
            </a:prstGeom>
            <a:solidFill>
              <a:srgbClr val="B9D6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ectangle 91"/>
            <p:cNvSpPr/>
            <p:nvPr/>
          </p:nvSpPr>
          <p:spPr>
            <a:xfrm>
              <a:off x="8580263" y="6364773"/>
              <a:ext cx="261333" cy="261333"/>
            </a:xfrm>
            <a:prstGeom prst="rect">
              <a:avLst/>
            </a:prstGeom>
            <a:solidFill>
              <a:srgbClr val="69C3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Rectangle 92"/>
            <p:cNvSpPr/>
            <p:nvPr/>
          </p:nvSpPr>
          <p:spPr>
            <a:xfrm>
              <a:off x="9568879" y="6364773"/>
              <a:ext cx="261333" cy="261333"/>
            </a:xfrm>
            <a:prstGeom prst="rect">
              <a:avLst/>
            </a:prstGeom>
            <a:solidFill>
              <a:srgbClr val="6B8D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TextBox 93"/>
            <p:cNvSpPr txBox="1"/>
            <p:nvPr/>
          </p:nvSpPr>
          <p:spPr>
            <a:xfrm>
              <a:off x="10790134" y="6351521"/>
              <a:ext cx="49885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343A65"/>
                  </a:solidFill>
                </a:rPr>
                <a:t>2022</a:t>
              </a:r>
            </a:p>
          </p:txBody>
        </p:sp>
        <p:sp>
          <p:nvSpPr>
            <p:cNvPr id="95" name="Rectangle 94"/>
            <p:cNvSpPr/>
            <p:nvPr/>
          </p:nvSpPr>
          <p:spPr>
            <a:xfrm>
              <a:off x="10528801" y="6364773"/>
              <a:ext cx="261333" cy="261333"/>
            </a:xfrm>
            <a:prstGeom prst="rect">
              <a:avLst/>
            </a:prstGeom>
            <a:solidFill>
              <a:srgbClr val="343A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8" name="TextBox 97">
            <a:extLst>
              <a:ext uri="{FF2B5EF4-FFF2-40B4-BE49-F238E27FC236}">
                <a16:creationId xmlns:a16="http://schemas.microsoft.com/office/drawing/2014/main" id="{D6500CE8-718B-4BD3-A379-B75E331F58BC}"/>
              </a:ext>
            </a:extLst>
          </p:cNvPr>
          <p:cNvSpPr txBox="1"/>
          <p:nvPr/>
        </p:nvSpPr>
        <p:spPr>
          <a:xfrm>
            <a:off x="785824" y="1432947"/>
            <a:ext cx="55151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spc="600" dirty="0">
                <a:solidFill>
                  <a:srgbClr val="343A65"/>
                </a:solidFill>
              </a:rPr>
              <a:t>ENROLMENT (2018-2020) AND ATTENDANCE (2021-2022) BY AGE GROUP</a:t>
            </a:r>
            <a:endParaRPr lang="en-GB" b="1" spc="600" dirty="0">
              <a:solidFill>
                <a:srgbClr val="343A65"/>
              </a:solidFill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388237" y="827798"/>
            <a:ext cx="80499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pc="600" dirty="0">
                <a:solidFill>
                  <a:srgbClr val="6FC4BF"/>
                </a:solidFill>
              </a:rPr>
              <a:t>ATTENDANCE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6500CE8-718B-4BD3-A379-B75E331F58BC}"/>
              </a:ext>
            </a:extLst>
          </p:cNvPr>
          <p:cNvSpPr txBox="1"/>
          <p:nvPr/>
        </p:nvSpPr>
        <p:spPr>
          <a:xfrm>
            <a:off x="6644086" y="2221796"/>
            <a:ext cx="55151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spc="600" dirty="0">
                <a:solidFill>
                  <a:srgbClr val="343A65"/>
                </a:solidFill>
              </a:rPr>
              <a:t>TOP REASONS FOR NOT ATTENDING (3-17)</a:t>
            </a:r>
            <a:endParaRPr lang="en-GB" b="1" spc="600" dirty="0">
              <a:solidFill>
                <a:srgbClr val="343A65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5264" y="3145125"/>
            <a:ext cx="2800381" cy="1925185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10822967" y="3522614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343A65"/>
                </a:solidFill>
              </a:rPr>
              <a:t>27%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0356579" y="3923012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343A65"/>
                </a:solidFill>
              </a:rPr>
              <a:t>22%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8940084" y="4335201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343A65"/>
                </a:solidFill>
              </a:rPr>
              <a:t>7%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8842314" y="4705394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43A65"/>
                </a:solidFill>
              </a:rPr>
              <a:t>6%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6644086" y="3499828"/>
            <a:ext cx="1787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rgbClr val="343A65"/>
                </a:solidFill>
              </a:rPr>
              <a:t>Cost </a:t>
            </a:r>
            <a:r>
              <a:rPr lang="en-US" sz="1200">
                <a:solidFill>
                  <a:srgbClr val="343A65"/>
                </a:solidFill>
              </a:rPr>
              <a:t>of educational materials</a:t>
            </a:r>
            <a:endParaRPr lang="en-US" sz="1200" dirty="0">
              <a:solidFill>
                <a:srgbClr val="343A65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6763366" y="3939226"/>
            <a:ext cx="16685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>
                <a:solidFill>
                  <a:srgbClr val="343A65"/>
                </a:solidFill>
              </a:rPr>
              <a:t>Due to work</a:t>
            </a:r>
            <a:endParaRPr lang="en-US" sz="1200" dirty="0">
              <a:solidFill>
                <a:srgbClr val="343A65"/>
              </a:solidFill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6644086" y="4279782"/>
            <a:ext cx="1787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rgbClr val="343A65"/>
                </a:solidFill>
              </a:rPr>
              <a:t>School or curriculum difficulties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6763366" y="4733305"/>
            <a:ext cx="16685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rgbClr val="343A65"/>
                </a:solidFill>
              </a:rPr>
              <a:t>Due to marriage</a:t>
            </a:r>
          </a:p>
        </p:txBody>
      </p:sp>
    </p:spTree>
    <p:extLst>
      <p:ext uri="{BB962C8B-B14F-4D97-AF65-F5344CB8AC3E}">
        <p14:creationId xmlns:p14="http://schemas.microsoft.com/office/powerpoint/2010/main" val="132328049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857" y="3170914"/>
            <a:ext cx="11210861" cy="211483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6500CE8-718B-4BD3-A379-B75E331F58BC}"/>
              </a:ext>
            </a:extLst>
          </p:cNvPr>
          <p:cNvSpPr txBox="1"/>
          <p:nvPr/>
        </p:nvSpPr>
        <p:spPr>
          <a:xfrm>
            <a:off x="2925365" y="1433753"/>
            <a:ext cx="69073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spc="600" dirty="0">
                <a:solidFill>
                  <a:srgbClr val="343A65"/>
                </a:solidFill>
              </a:rPr>
              <a:t>ATTENDANCE (SCHOOL YEAR 2021-2022) BY GOVERNORATE</a:t>
            </a:r>
            <a:endParaRPr lang="en-GB" b="1" spc="600" dirty="0">
              <a:solidFill>
                <a:srgbClr val="343A65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243262" y="4568453"/>
            <a:ext cx="69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>
                <a:solidFill>
                  <a:srgbClr val="343A65"/>
                </a:solidFill>
              </a:rPr>
              <a:t>15%</a:t>
            </a:r>
            <a:endParaRPr lang="en-GB" sz="1400" b="1" dirty="0">
              <a:solidFill>
                <a:srgbClr val="343A65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388237" y="286541"/>
            <a:ext cx="80499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pc="600" dirty="0">
                <a:solidFill>
                  <a:srgbClr val="6B8DC4"/>
                </a:solidFill>
              </a:rPr>
              <a:t>EDUCATION</a:t>
            </a:r>
            <a:endParaRPr lang="en-GB" sz="2400" b="1" spc="600" dirty="0">
              <a:solidFill>
                <a:srgbClr val="6B8DC4"/>
              </a:solidFill>
            </a:endParaRPr>
          </a:p>
        </p:txBody>
      </p:sp>
      <p:cxnSp>
        <p:nvCxnSpPr>
          <p:cNvPr id="56" name="Straight Connector 55"/>
          <p:cNvCxnSpPr/>
          <p:nvPr/>
        </p:nvCxnSpPr>
        <p:spPr>
          <a:xfrm flipV="1">
            <a:off x="500743" y="748206"/>
            <a:ext cx="2121687" cy="8316"/>
          </a:xfrm>
          <a:prstGeom prst="line">
            <a:avLst/>
          </a:prstGeom>
          <a:ln w="25400">
            <a:solidFill>
              <a:srgbClr val="6B8D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/>
          <p:cNvSpPr txBox="1"/>
          <p:nvPr/>
        </p:nvSpPr>
        <p:spPr>
          <a:xfrm>
            <a:off x="11049702" y="5945152"/>
            <a:ext cx="7010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343A65"/>
                </a:solidFill>
              </a:rPr>
              <a:t>18 to 24</a:t>
            </a:r>
          </a:p>
        </p:txBody>
      </p:sp>
      <p:sp>
        <p:nvSpPr>
          <p:cNvPr id="88" name="TextBox 87"/>
          <p:cNvSpPr txBox="1"/>
          <p:nvPr/>
        </p:nvSpPr>
        <p:spPr>
          <a:xfrm>
            <a:off x="8960677" y="5945152"/>
            <a:ext cx="6224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343A65"/>
                </a:solidFill>
              </a:rPr>
              <a:t>6 to 14</a:t>
            </a:r>
          </a:p>
        </p:txBody>
      </p:sp>
      <p:sp>
        <p:nvSpPr>
          <p:cNvPr id="89" name="TextBox 88"/>
          <p:cNvSpPr txBox="1"/>
          <p:nvPr/>
        </p:nvSpPr>
        <p:spPr>
          <a:xfrm>
            <a:off x="9967790" y="5945152"/>
            <a:ext cx="7010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343A65"/>
                </a:solidFill>
              </a:rPr>
              <a:t>15 to 17</a:t>
            </a:r>
          </a:p>
        </p:txBody>
      </p:sp>
      <p:sp>
        <p:nvSpPr>
          <p:cNvPr id="91" name="Rectangle 90"/>
          <p:cNvSpPr/>
          <p:nvPr/>
        </p:nvSpPr>
        <p:spPr>
          <a:xfrm>
            <a:off x="10804463" y="5958404"/>
            <a:ext cx="261333" cy="261333"/>
          </a:xfrm>
          <a:prstGeom prst="rect">
            <a:avLst/>
          </a:prstGeom>
          <a:solidFill>
            <a:srgbClr val="B9D6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/>
          <p:cNvSpPr/>
          <p:nvPr/>
        </p:nvSpPr>
        <p:spPr>
          <a:xfrm>
            <a:off x="9759373" y="5958404"/>
            <a:ext cx="261333" cy="261333"/>
          </a:xfrm>
          <a:prstGeom prst="rect">
            <a:avLst/>
          </a:prstGeom>
          <a:solidFill>
            <a:srgbClr val="69C3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8731782" y="5958404"/>
            <a:ext cx="261333" cy="261333"/>
          </a:xfrm>
          <a:prstGeom prst="rect">
            <a:avLst/>
          </a:prstGeom>
          <a:solidFill>
            <a:srgbClr val="6B8D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TextBox 112"/>
          <p:cNvSpPr txBox="1"/>
          <p:nvPr/>
        </p:nvSpPr>
        <p:spPr>
          <a:xfrm>
            <a:off x="7941276" y="5945152"/>
            <a:ext cx="5439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343A65"/>
                </a:solidFill>
              </a:rPr>
              <a:t>3 to 5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771941" y="5315946"/>
            <a:ext cx="4866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343A65"/>
                </a:solidFill>
              </a:rPr>
              <a:t>Total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959680" y="5315946"/>
            <a:ext cx="5395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rgbClr val="343A65"/>
                </a:solidFill>
              </a:rPr>
              <a:t>Akkar</a:t>
            </a:r>
            <a:endParaRPr lang="en-US" sz="1200" dirty="0">
              <a:solidFill>
                <a:srgbClr val="343A65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131718" y="5277632"/>
            <a:ext cx="7922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rgbClr val="343A65"/>
                </a:solidFill>
              </a:rPr>
              <a:t>Baalbek-</a:t>
            </a:r>
          </a:p>
          <a:p>
            <a:pPr algn="ctr"/>
            <a:r>
              <a:rPr lang="en-US" sz="1200" dirty="0">
                <a:solidFill>
                  <a:srgbClr val="343A65"/>
                </a:solidFill>
              </a:rPr>
              <a:t>El </a:t>
            </a:r>
            <a:r>
              <a:rPr lang="en-US" sz="1200" dirty="0" err="1">
                <a:solidFill>
                  <a:srgbClr val="343A65"/>
                </a:solidFill>
              </a:rPr>
              <a:t>Hermel</a:t>
            </a:r>
            <a:endParaRPr lang="en-US" sz="1200" dirty="0">
              <a:solidFill>
                <a:srgbClr val="343A65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4556454" y="5315946"/>
            <a:ext cx="5645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rgbClr val="343A65"/>
                </a:solidFill>
              </a:rPr>
              <a:t>Beirut</a:t>
            </a:r>
            <a:endParaRPr lang="en-US" sz="1200" dirty="0">
              <a:solidFill>
                <a:srgbClr val="343A65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5797028" y="5315946"/>
            <a:ext cx="5603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rgbClr val="343A65"/>
                </a:solidFill>
              </a:rPr>
              <a:t>Bekaa</a:t>
            </a:r>
            <a:endParaRPr lang="en-US" sz="1200" dirty="0">
              <a:solidFill>
                <a:srgbClr val="343A65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6899891" y="5315946"/>
            <a:ext cx="8997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343A65"/>
                </a:solidFill>
              </a:rPr>
              <a:t>El </a:t>
            </a:r>
            <a:r>
              <a:rPr lang="en-US" sz="1200" dirty="0" err="1">
                <a:solidFill>
                  <a:srgbClr val="343A65"/>
                </a:solidFill>
              </a:rPr>
              <a:t>Nabatieh</a:t>
            </a:r>
            <a:endParaRPr lang="en-US" sz="1200" dirty="0">
              <a:solidFill>
                <a:srgbClr val="343A65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8078263" y="5315946"/>
            <a:ext cx="11803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343A65"/>
                </a:solidFill>
              </a:rPr>
              <a:t>Mount Lebanon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9617782" y="5315946"/>
            <a:ext cx="5501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rgbClr val="343A65"/>
                </a:solidFill>
              </a:rPr>
              <a:t>North</a:t>
            </a:r>
            <a:endParaRPr lang="en-US" sz="1200" dirty="0">
              <a:solidFill>
                <a:srgbClr val="343A65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10948375" y="5315946"/>
            <a:ext cx="5485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343A65"/>
                </a:solidFill>
              </a:rPr>
              <a:t>South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540368" y="3192730"/>
            <a:ext cx="69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>
                <a:solidFill>
                  <a:srgbClr val="343A65"/>
                </a:solidFill>
              </a:rPr>
              <a:t>60%</a:t>
            </a:r>
            <a:endParaRPr lang="en-GB" sz="1400" b="1" dirty="0">
              <a:solidFill>
                <a:srgbClr val="343A65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812643" y="4200670"/>
            <a:ext cx="69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>
                <a:solidFill>
                  <a:srgbClr val="343A65"/>
                </a:solidFill>
              </a:rPr>
              <a:t>27%</a:t>
            </a:r>
            <a:endParaRPr lang="en-GB" sz="1400" b="1" dirty="0">
              <a:solidFill>
                <a:srgbClr val="343A65"/>
              </a:solidFill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1061771" y="4776636"/>
            <a:ext cx="69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343A65"/>
                </a:solidFill>
              </a:rPr>
              <a:t>8%</a:t>
            </a:r>
            <a:endParaRPr lang="en-GB" sz="1400" b="1" dirty="0">
              <a:solidFill>
                <a:srgbClr val="343A65"/>
              </a:solidFill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1531673" y="4472467"/>
            <a:ext cx="69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343A65"/>
                </a:solidFill>
              </a:rPr>
              <a:t>18%</a:t>
            </a:r>
            <a:endParaRPr lang="en-GB" sz="1400" b="1" dirty="0">
              <a:solidFill>
                <a:srgbClr val="343A65"/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1816246" y="3115680"/>
            <a:ext cx="69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343A65"/>
                </a:solidFill>
              </a:rPr>
              <a:t>63%</a:t>
            </a:r>
            <a:endParaRPr lang="en-GB" sz="1400" b="1" dirty="0">
              <a:solidFill>
                <a:srgbClr val="343A65"/>
              </a:solidFill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2109485" y="4062154"/>
            <a:ext cx="69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343A65"/>
                </a:solidFill>
              </a:rPr>
              <a:t>32%</a:t>
            </a:r>
            <a:endParaRPr lang="en-GB" sz="1400" b="1" dirty="0">
              <a:solidFill>
                <a:srgbClr val="343A65"/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2337891" y="4745639"/>
            <a:ext cx="69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343A65"/>
                </a:solidFill>
              </a:rPr>
              <a:t>9%</a:t>
            </a:r>
            <a:endParaRPr lang="en-GB" sz="1400" b="1" dirty="0">
              <a:solidFill>
                <a:srgbClr val="343A65"/>
              </a:solidFill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3088818" y="3192730"/>
            <a:ext cx="69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>
                <a:solidFill>
                  <a:srgbClr val="343A65"/>
                </a:solidFill>
              </a:rPr>
              <a:t>60%</a:t>
            </a:r>
            <a:endParaRPr lang="en-GB" sz="1400" b="1" dirty="0">
              <a:solidFill>
                <a:srgbClr val="343A65"/>
              </a:solidFill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3592678" y="4827467"/>
            <a:ext cx="69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343A65"/>
                </a:solidFill>
              </a:rPr>
              <a:t>6</a:t>
            </a:r>
            <a:r>
              <a:rPr lang="en-US" sz="1400" b="1">
                <a:solidFill>
                  <a:srgbClr val="343A65"/>
                </a:solidFill>
              </a:rPr>
              <a:t>%</a:t>
            </a:r>
            <a:endParaRPr lang="en-GB" sz="1400" b="1" dirty="0">
              <a:solidFill>
                <a:srgbClr val="343A65"/>
              </a:solidFill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4088848" y="4445243"/>
            <a:ext cx="69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343A65"/>
                </a:solidFill>
              </a:rPr>
              <a:t>19%</a:t>
            </a:r>
            <a:endParaRPr lang="en-GB" sz="1400" b="1" dirty="0">
              <a:solidFill>
                <a:srgbClr val="343A65"/>
              </a:solidFill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4377208" y="2904702"/>
            <a:ext cx="69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>
                <a:solidFill>
                  <a:srgbClr val="343A65"/>
                </a:solidFill>
              </a:rPr>
              <a:t>70%</a:t>
            </a:r>
            <a:endParaRPr lang="en-GB" sz="1400" b="1" dirty="0">
              <a:solidFill>
                <a:srgbClr val="343A65"/>
              </a:solidFill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4649443" y="3697159"/>
            <a:ext cx="69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343A65"/>
                </a:solidFill>
              </a:rPr>
              <a:t>43%</a:t>
            </a:r>
            <a:endParaRPr lang="en-GB" sz="1400" b="1" dirty="0">
              <a:solidFill>
                <a:srgbClr val="343A65"/>
              </a:solidFill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5667174" y="3500507"/>
            <a:ext cx="69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>
                <a:solidFill>
                  <a:srgbClr val="343A65"/>
                </a:solidFill>
              </a:rPr>
              <a:t>50%</a:t>
            </a:r>
            <a:endParaRPr lang="en-GB" sz="1400" b="1" dirty="0">
              <a:solidFill>
                <a:srgbClr val="343A65"/>
              </a:solidFill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5935542" y="4328392"/>
            <a:ext cx="69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343A65"/>
                </a:solidFill>
              </a:rPr>
              <a:t>22%</a:t>
            </a:r>
            <a:endParaRPr lang="en-GB" sz="1400" b="1" dirty="0">
              <a:solidFill>
                <a:srgbClr val="343A65"/>
              </a:solidFill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6165523" y="4772806"/>
            <a:ext cx="69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343A65"/>
                </a:solidFill>
              </a:rPr>
              <a:t>8%</a:t>
            </a:r>
            <a:endParaRPr lang="en-GB" sz="1400" b="1" dirty="0">
              <a:solidFill>
                <a:srgbClr val="343A65"/>
              </a:solidFill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6631880" y="4469129"/>
            <a:ext cx="69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>
                <a:solidFill>
                  <a:srgbClr val="343A65"/>
                </a:solidFill>
              </a:rPr>
              <a:t>18%</a:t>
            </a:r>
            <a:endParaRPr lang="en-GB" sz="1400" b="1" dirty="0">
              <a:solidFill>
                <a:srgbClr val="343A65"/>
              </a:solidFill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6940759" y="2934655"/>
            <a:ext cx="69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343A65"/>
                </a:solidFill>
              </a:rPr>
              <a:t>68%</a:t>
            </a:r>
            <a:endParaRPr lang="en-GB" sz="1400" b="1" dirty="0">
              <a:solidFill>
                <a:srgbClr val="343A65"/>
              </a:solidFill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7219123" y="4013585"/>
            <a:ext cx="69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>
                <a:solidFill>
                  <a:srgbClr val="343A65"/>
                </a:solidFill>
              </a:rPr>
              <a:t>32%</a:t>
            </a:r>
            <a:endParaRPr lang="en-GB" sz="1400" b="1" dirty="0">
              <a:solidFill>
                <a:srgbClr val="343A65"/>
              </a:solidFill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7456455" y="4654979"/>
            <a:ext cx="69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343A65"/>
                </a:solidFill>
              </a:rPr>
              <a:t>10%</a:t>
            </a:r>
            <a:endParaRPr lang="en-GB" sz="1400" b="1" dirty="0">
              <a:solidFill>
                <a:srgbClr val="343A65"/>
              </a:solidFill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7910966" y="4522244"/>
            <a:ext cx="69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>
                <a:solidFill>
                  <a:srgbClr val="343A65"/>
                </a:solidFill>
              </a:rPr>
              <a:t>16%</a:t>
            </a:r>
            <a:endParaRPr lang="en-GB" sz="1400" b="1" dirty="0">
              <a:solidFill>
                <a:srgbClr val="343A65"/>
              </a:solidFill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8196657" y="3130108"/>
            <a:ext cx="69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>
                <a:solidFill>
                  <a:srgbClr val="343A65"/>
                </a:solidFill>
              </a:rPr>
              <a:t>62%</a:t>
            </a:r>
            <a:endParaRPr lang="en-GB" sz="1400" b="1" dirty="0">
              <a:solidFill>
                <a:srgbClr val="343A65"/>
              </a:solidFill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8492622" y="4207333"/>
            <a:ext cx="69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343A65"/>
                </a:solidFill>
              </a:rPr>
              <a:t>27%</a:t>
            </a:r>
            <a:endParaRPr lang="en-GB" sz="1400" b="1" dirty="0">
              <a:solidFill>
                <a:srgbClr val="343A65"/>
              </a:solidFill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8707600" y="4753020"/>
            <a:ext cx="69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>
                <a:solidFill>
                  <a:srgbClr val="343A65"/>
                </a:solidFill>
              </a:rPr>
              <a:t>8%</a:t>
            </a:r>
            <a:endParaRPr lang="en-GB" sz="1400" b="1" dirty="0">
              <a:solidFill>
                <a:srgbClr val="343A65"/>
              </a:solidFill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9986528" y="4722209"/>
            <a:ext cx="69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>
                <a:solidFill>
                  <a:srgbClr val="343A65"/>
                </a:solidFill>
              </a:rPr>
              <a:t>9%</a:t>
            </a:r>
            <a:endParaRPr lang="en-GB" sz="1400" b="1" dirty="0">
              <a:solidFill>
                <a:srgbClr val="343A65"/>
              </a:solidFill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11274649" y="4731949"/>
            <a:ext cx="69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>
                <a:solidFill>
                  <a:srgbClr val="343A65"/>
                </a:solidFill>
              </a:rPr>
              <a:t>9%</a:t>
            </a:r>
            <a:endParaRPr lang="en-GB" sz="1400" b="1" dirty="0">
              <a:solidFill>
                <a:srgbClr val="343A65"/>
              </a:solidFill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9199876" y="4509759"/>
            <a:ext cx="69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343A65"/>
                </a:solidFill>
              </a:rPr>
              <a:t>17%</a:t>
            </a:r>
            <a:endParaRPr lang="en-GB" sz="1400" b="1" dirty="0">
              <a:solidFill>
                <a:srgbClr val="343A65"/>
              </a:solidFill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10483016" y="4565906"/>
            <a:ext cx="69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343A65"/>
                </a:solidFill>
              </a:rPr>
              <a:t>15%</a:t>
            </a:r>
            <a:endParaRPr lang="en-GB" sz="1400" b="1" dirty="0">
              <a:solidFill>
                <a:srgbClr val="343A65"/>
              </a:solidFill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9486813" y="3130713"/>
            <a:ext cx="69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343A65"/>
                </a:solidFill>
              </a:rPr>
              <a:t>62%</a:t>
            </a:r>
            <a:endParaRPr lang="en-GB" sz="1400" b="1" dirty="0">
              <a:solidFill>
                <a:srgbClr val="343A65"/>
              </a:solidFill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10745107" y="3103003"/>
            <a:ext cx="69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343A65"/>
                </a:solidFill>
              </a:rPr>
              <a:t>63%</a:t>
            </a:r>
            <a:endParaRPr lang="en-GB" sz="1400" b="1" dirty="0">
              <a:solidFill>
                <a:srgbClr val="343A65"/>
              </a:solidFill>
            </a:endParaRPr>
          </a:p>
        </p:txBody>
      </p:sp>
      <p:sp>
        <p:nvSpPr>
          <p:cNvPr id="111" name="TextBox 110"/>
          <p:cNvSpPr txBox="1"/>
          <p:nvPr/>
        </p:nvSpPr>
        <p:spPr>
          <a:xfrm>
            <a:off x="11037141" y="4178149"/>
            <a:ext cx="69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>
                <a:solidFill>
                  <a:srgbClr val="343A65"/>
                </a:solidFill>
              </a:rPr>
              <a:t>27%</a:t>
            </a:r>
            <a:endParaRPr lang="en-GB" sz="1400" b="1" dirty="0">
              <a:solidFill>
                <a:srgbClr val="343A65"/>
              </a:solidFill>
            </a:endParaRPr>
          </a:p>
        </p:txBody>
      </p:sp>
      <p:sp>
        <p:nvSpPr>
          <p:cNvPr id="112" name="TextBox 111"/>
          <p:cNvSpPr txBox="1"/>
          <p:nvPr/>
        </p:nvSpPr>
        <p:spPr>
          <a:xfrm>
            <a:off x="9762105" y="4115565"/>
            <a:ext cx="69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>
                <a:solidFill>
                  <a:srgbClr val="343A65"/>
                </a:solidFill>
              </a:rPr>
              <a:t>29%</a:t>
            </a:r>
            <a:endParaRPr lang="en-GB" sz="1400" b="1" dirty="0">
              <a:solidFill>
                <a:srgbClr val="343A65"/>
              </a:solidFill>
            </a:endParaRPr>
          </a:p>
        </p:txBody>
      </p:sp>
      <p:sp>
        <p:nvSpPr>
          <p:cNvPr id="115" name="Rectangle 114"/>
          <p:cNvSpPr/>
          <p:nvPr/>
        </p:nvSpPr>
        <p:spPr>
          <a:xfrm>
            <a:off x="7694701" y="5952984"/>
            <a:ext cx="261333" cy="261333"/>
          </a:xfrm>
          <a:prstGeom prst="rect">
            <a:avLst/>
          </a:prstGeom>
          <a:solidFill>
            <a:srgbClr val="343A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TextBox 115"/>
          <p:cNvSpPr txBox="1"/>
          <p:nvPr/>
        </p:nvSpPr>
        <p:spPr>
          <a:xfrm>
            <a:off x="388237" y="827798"/>
            <a:ext cx="80499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pc="600" dirty="0">
                <a:solidFill>
                  <a:srgbClr val="6FC4BF"/>
                </a:solidFill>
              </a:rPr>
              <a:t>ATTENDANCE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2791958" y="4568453"/>
            <a:ext cx="69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>
                <a:solidFill>
                  <a:srgbClr val="343A65"/>
                </a:solidFill>
              </a:rPr>
              <a:t>15%</a:t>
            </a:r>
            <a:endParaRPr lang="en-GB" sz="1400" b="1" dirty="0">
              <a:solidFill>
                <a:srgbClr val="343A65"/>
              </a:solidFill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3388025" y="4200670"/>
            <a:ext cx="69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>
                <a:solidFill>
                  <a:srgbClr val="343A65"/>
                </a:solidFill>
              </a:rPr>
              <a:t>27%</a:t>
            </a:r>
            <a:endParaRPr lang="en-GB" sz="1400" b="1" dirty="0">
              <a:solidFill>
                <a:srgbClr val="343A65"/>
              </a:solidFill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4873079" y="4745639"/>
            <a:ext cx="69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343A65"/>
                </a:solidFill>
              </a:rPr>
              <a:t>9%</a:t>
            </a:r>
            <a:endParaRPr lang="en-GB" sz="1400" b="1" dirty="0">
              <a:solidFill>
                <a:srgbClr val="343A65"/>
              </a:solidFill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5372752" y="4745639"/>
            <a:ext cx="69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343A65"/>
                </a:solidFill>
              </a:rPr>
              <a:t>9%</a:t>
            </a:r>
            <a:endParaRPr lang="en-GB" sz="1400" b="1" dirty="0">
              <a:solidFill>
                <a:srgbClr val="343A6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469836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extBox 52"/>
          <p:cNvSpPr txBox="1"/>
          <p:nvPr/>
        </p:nvSpPr>
        <p:spPr>
          <a:xfrm>
            <a:off x="388237" y="286541"/>
            <a:ext cx="80499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pc="600" dirty="0">
                <a:solidFill>
                  <a:srgbClr val="6B8DC4"/>
                </a:solidFill>
              </a:rPr>
              <a:t>EDUCATION</a:t>
            </a:r>
            <a:endParaRPr lang="en-GB" sz="2400" b="1" spc="600" dirty="0">
              <a:solidFill>
                <a:srgbClr val="6B8DC4"/>
              </a:solidFill>
            </a:endParaRPr>
          </a:p>
        </p:txBody>
      </p:sp>
      <p:cxnSp>
        <p:nvCxnSpPr>
          <p:cNvPr id="56" name="Straight Connector 55"/>
          <p:cNvCxnSpPr/>
          <p:nvPr/>
        </p:nvCxnSpPr>
        <p:spPr>
          <a:xfrm flipV="1">
            <a:off x="500743" y="748206"/>
            <a:ext cx="2121687" cy="8316"/>
          </a:xfrm>
          <a:prstGeom prst="line">
            <a:avLst/>
          </a:prstGeom>
          <a:ln w="25400">
            <a:solidFill>
              <a:srgbClr val="6B8D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TextBox 115"/>
          <p:cNvSpPr txBox="1"/>
          <p:nvPr/>
        </p:nvSpPr>
        <p:spPr>
          <a:xfrm>
            <a:off x="388237" y="827798"/>
            <a:ext cx="80499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pc="600" dirty="0">
                <a:solidFill>
                  <a:srgbClr val="6FC4BF"/>
                </a:solidFill>
              </a:rPr>
              <a:t>ATTITUDES TOWARDS SCHOOL SAFETY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4614476" y="4960492"/>
            <a:ext cx="4866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343A65"/>
                </a:solidFill>
              </a:rPr>
              <a:t>Total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5302289" y="4960492"/>
            <a:ext cx="5395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rgbClr val="343A65"/>
                </a:solidFill>
              </a:rPr>
              <a:t>Akkar</a:t>
            </a:r>
            <a:endParaRPr lang="en-US" sz="1200" dirty="0">
              <a:solidFill>
                <a:srgbClr val="343A65"/>
              </a:solidFill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5819358" y="4955808"/>
            <a:ext cx="7922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rgbClr val="343A65"/>
                </a:solidFill>
              </a:rPr>
              <a:t>Baalbek-</a:t>
            </a:r>
          </a:p>
          <a:p>
            <a:pPr algn="ctr"/>
            <a:r>
              <a:rPr lang="en-US" sz="1200" dirty="0">
                <a:solidFill>
                  <a:srgbClr val="343A65"/>
                </a:solidFill>
              </a:rPr>
              <a:t>El </a:t>
            </a:r>
            <a:r>
              <a:rPr lang="en-US" sz="1200" dirty="0" err="1">
                <a:solidFill>
                  <a:srgbClr val="343A65"/>
                </a:solidFill>
              </a:rPr>
              <a:t>Hermel</a:t>
            </a:r>
            <a:endParaRPr lang="en-US" sz="1200" dirty="0">
              <a:solidFill>
                <a:srgbClr val="343A65"/>
              </a:solidFill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6611563" y="4960492"/>
            <a:ext cx="5645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rgbClr val="343A65"/>
                </a:solidFill>
              </a:rPr>
              <a:t>Beirut</a:t>
            </a:r>
            <a:endParaRPr lang="en-US" sz="1200" dirty="0">
              <a:solidFill>
                <a:srgbClr val="343A65"/>
              </a:solidFill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7325858" y="4960492"/>
            <a:ext cx="5603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rgbClr val="343A65"/>
                </a:solidFill>
              </a:rPr>
              <a:t>Bekaa</a:t>
            </a:r>
            <a:endParaRPr lang="en-US" sz="1200" dirty="0">
              <a:solidFill>
                <a:srgbClr val="343A65"/>
              </a:solidFill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7845696" y="4960492"/>
            <a:ext cx="7539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rgbClr val="343A65"/>
                </a:solidFill>
              </a:rPr>
              <a:t>El</a:t>
            </a:r>
          </a:p>
          <a:p>
            <a:pPr algn="ctr"/>
            <a:r>
              <a:rPr lang="en-US" sz="1200" dirty="0" err="1">
                <a:solidFill>
                  <a:srgbClr val="343A65"/>
                </a:solidFill>
              </a:rPr>
              <a:t>Nabatieh</a:t>
            </a:r>
            <a:endParaRPr lang="en-US" sz="1200" dirty="0">
              <a:solidFill>
                <a:srgbClr val="343A65"/>
              </a:solidFill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8568620" y="4960492"/>
            <a:ext cx="7216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rgbClr val="343A65"/>
                </a:solidFill>
              </a:rPr>
              <a:t>Mount</a:t>
            </a:r>
          </a:p>
          <a:p>
            <a:pPr algn="ctr"/>
            <a:r>
              <a:rPr lang="en-US" sz="1200" dirty="0">
                <a:solidFill>
                  <a:srgbClr val="343A65"/>
                </a:solidFill>
              </a:rPr>
              <a:t>Lebanon</a:t>
            </a:r>
          </a:p>
        </p:txBody>
      </p:sp>
      <p:sp>
        <p:nvSpPr>
          <p:cNvPr id="90" name="TextBox 89"/>
          <p:cNvSpPr txBox="1"/>
          <p:nvPr/>
        </p:nvSpPr>
        <p:spPr>
          <a:xfrm>
            <a:off x="9355645" y="4960492"/>
            <a:ext cx="5501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rgbClr val="343A65"/>
                </a:solidFill>
              </a:rPr>
              <a:t>North</a:t>
            </a:r>
            <a:endParaRPr lang="en-US" sz="1200" dirty="0">
              <a:solidFill>
                <a:srgbClr val="343A65"/>
              </a:solidFill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10064922" y="4960492"/>
            <a:ext cx="5485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343A65"/>
                </a:solidFill>
              </a:rPr>
              <a:t>South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9728" y="2447870"/>
            <a:ext cx="6013742" cy="2452042"/>
          </a:xfrm>
          <a:prstGeom prst="rect">
            <a:avLst/>
          </a:prstGeom>
        </p:spPr>
      </p:pic>
      <p:sp>
        <p:nvSpPr>
          <p:cNvPr id="125" name="TextBox 124"/>
          <p:cNvSpPr txBox="1"/>
          <p:nvPr/>
        </p:nvSpPr>
        <p:spPr>
          <a:xfrm>
            <a:off x="4512712" y="3146932"/>
            <a:ext cx="69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343A65"/>
                </a:solidFill>
              </a:rPr>
              <a:t>16%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126" name="TextBox 125"/>
          <p:cNvSpPr txBox="1"/>
          <p:nvPr/>
        </p:nvSpPr>
        <p:spPr>
          <a:xfrm>
            <a:off x="5166344" y="2085046"/>
            <a:ext cx="69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343A65"/>
                </a:solidFill>
              </a:rPr>
              <a:t>30%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127" name="TextBox 126"/>
          <p:cNvSpPr txBox="1"/>
          <p:nvPr/>
        </p:nvSpPr>
        <p:spPr>
          <a:xfrm>
            <a:off x="5863602" y="3890238"/>
            <a:ext cx="69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343A65"/>
                </a:solidFill>
              </a:rPr>
              <a:t>8%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128" name="TextBox 127"/>
          <p:cNvSpPr txBox="1"/>
          <p:nvPr/>
        </p:nvSpPr>
        <p:spPr>
          <a:xfrm>
            <a:off x="6568550" y="2644552"/>
            <a:ext cx="69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343A65"/>
                </a:solidFill>
              </a:rPr>
              <a:t>23%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129" name="TextBox 128"/>
          <p:cNvSpPr txBox="1"/>
          <p:nvPr/>
        </p:nvSpPr>
        <p:spPr>
          <a:xfrm>
            <a:off x="7260931" y="3146932"/>
            <a:ext cx="69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343A65"/>
                </a:solidFill>
              </a:rPr>
              <a:t>17%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130" name="TextBox 129"/>
          <p:cNvSpPr txBox="1"/>
          <p:nvPr/>
        </p:nvSpPr>
        <p:spPr>
          <a:xfrm>
            <a:off x="7935392" y="3644490"/>
            <a:ext cx="69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43A65"/>
                </a:solidFill>
              </a:rPr>
              <a:t>11%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8665445" y="3550159"/>
            <a:ext cx="69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343A65"/>
                </a:solidFill>
              </a:rPr>
              <a:t>12%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9316982" y="2917465"/>
            <a:ext cx="69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343A65"/>
                </a:solidFill>
              </a:rPr>
              <a:t>20%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10040792" y="3390162"/>
            <a:ext cx="69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43A65"/>
                </a:solidFill>
              </a:rPr>
              <a:t>14%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135" name="Rectangle 134"/>
          <p:cNvSpPr/>
          <p:nvPr/>
        </p:nvSpPr>
        <p:spPr>
          <a:xfrm>
            <a:off x="619056" y="3782996"/>
            <a:ext cx="333849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800"/>
              </a:spcAft>
            </a:pPr>
            <a:r>
              <a:rPr lang="en-US" sz="2400" dirty="0">
                <a:solidFill>
                  <a:srgbClr val="343A65"/>
                </a:solidFill>
                <a:latin typeface="Calibri" charset="0"/>
              </a:rPr>
              <a:t>of households think their child’s school is unsafe</a:t>
            </a:r>
            <a:endParaRPr lang="en-US" sz="2400" dirty="0">
              <a:solidFill>
                <a:srgbClr val="6B8DC4"/>
              </a:solidFill>
              <a:cs typeface="Arial"/>
            </a:endParaRPr>
          </a:p>
        </p:txBody>
      </p:sp>
      <p:sp>
        <p:nvSpPr>
          <p:cNvPr id="136" name="Rectangle 135"/>
          <p:cNvSpPr/>
          <p:nvPr/>
        </p:nvSpPr>
        <p:spPr>
          <a:xfrm>
            <a:off x="223158" y="3073513"/>
            <a:ext cx="4100636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dirty="0">
                <a:solidFill>
                  <a:srgbClr val="6B8DC4"/>
                </a:solidFill>
                <a:cs typeface="Arial"/>
              </a:rPr>
              <a:t>16%</a:t>
            </a:r>
          </a:p>
        </p:txBody>
      </p:sp>
    </p:spTree>
    <p:extLst>
      <p:ext uri="{BB962C8B-B14F-4D97-AF65-F5344CB8AC3E}">
        <p14:creationId xmlns:p14="http://schemas.microsoft.com/office/powerpoint/2010/main" val="200026356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6A1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604157" y="2644170"/>
            <a:ext cx="80499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spc="600" dirty="0">
                <a:solidFill>
                  <a:schemeClr val="bg1"/>
                </a:solidFill>
              </a:rPr>
              <a:t>SHELTER</a:t>
            </a:r>
            <a:endParaRPr lang="en-GB" sz="4800" spc="600" dirty="0">
              <a:solidFill>
                <a:schemeClr val="bg1"/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767443" y="3475167"/>
            <a:ext cx="2419510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B8D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TextBox 10"/>
          <p:cNvSpPr txBox="1"/>
          <p:nvPr/>
        </p:nvSpPr>
        <p:spPr>
          <a:xfrm>
            <a:off x="604157" y="3013501"/>
            <a:ext cx="102291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spc="600" dirty="0">
                <a:solidFill>
                  <a:srgbClr val="B9D67D"/>
                </a:solidFill>
              </a:rPr>
              <a:t>ECONOMIC VULNERABILITY</a:t>
            </a:r>
            <a:endParaRPr lang="en-GB" sz="4800" spc="600" dirty="0">
              <a:solidFill>
                <a:srgbClr val="B9D67D"/>
              </a:solidFill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767443" y="3844498"/>
            <a:ext cx="8330062" cy="0"/>
          </a:xfrm>
          <a:prstGeom prst="line">
            <a:avLst/>
          </a:prstGeom>
          <a:ln w="25400">
            <a:solidFill>
              <a:srgbClr val="B9D6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71120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1770" y="3140238"/>
            <a:ext cx="2233535" cy="2233535"/>
          </a:xfrm>
          <a:prstGeom prst="rect">
            <a:avLst/>
          </a:prstGeom>
        </p:spPr>
      </p:pic>
      <p:cxnSp>
        <p:nvCxnSpPr>
          <p:cNvPr id="78" name="Straight Connector 77"/>
          <p:cNvCxnSpPr/>
          <p:nvPr/>
        </p:nvCxnSpPr>
        <p:spPr>
          <a:xfrm flipV="1">
            <a:off x="500743" y="748206"/>
            <a:ext cx="5078647" cy="8316"/>
          </a:xfrm>
          <a:prstGeom prst="line">
            <a:avLst/>
          </a:prstGeom>
          <a:ln w="25400">
            <a:solidFill>
              <a:srgbClr val="6B8D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/>
          <p:cNvSpPr txBox="1"/>
          <p:nvPr/>
        </p:nvSpPr>
        <p:spPr>
          <a:xfrm>
            <a:off x="388237" y="286541"/>
            <a:ext cx="80499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pc="600" dirty="0">
                <a:solidFill>
                  <a:srgbClr val="6B8DC4"/>
                </a:solidFill>
              </a:rPr>
              <a:t>ECONOMIC VULNERABILITY</a:t>
            </a:r>
            <a:endParaRPr lang="en-GB" sz="2400" b="1" spc="600" dirty="0">
              <a:solidFill>
                <a:srgbClr val="6B8DC4"/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476BC42-4A7E-4131-912C-56BAB358C428}"/>
              </a:ext>
            </a:extLst>
          </p:cNvPr>
          <p:cNvSpPr txBox="1"/>
          <p:nvPr/>
        </p:nvSpPr>
        <p:spPr>
          <a:xfrm>
            <a:off x="398044" y="857172"/>
            <a:ext cx="102699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pc="600" dirty="0">
                <a:solidFill>
                  <a:srgbClr val="6FC4BF"/>
                </a:solidFill>
              </a:rPr>
              <a:t>ECONOMIC CAPACITY TO MEET ESSENTIAL NEEDS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4E67197F-585A-4729-8FF4-58C6F250C0EA}"/>
              </a:ext>
            </a:extLst>
          </p:cNvPr>
          <p:cNvSpPr txBox="1"/>
          <p:nvPr/>
        </p:nvSpPr>
        <p:spPr>
          <a:xfrm>
            <a:off x="6120835" y="1735204"/>
            <a:ext cx="49826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spc="600" dirty="0">
                <a:solidFill>
                  <a:srgbClr val="343A65"/>
                </a:solidFill>
              </a:rPr>
              <a:t>EXCLUDING VALUE OF ASSISTANCE AND CREDIT EXPENDITURES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E67197F-585A-4729-8FF4-58C6F250C0EA}"/>
              </a:ext>
            </a:extLst>
          </p:cNvPr>
          <p:cNvSpPr txBox="1"/>
          <p:nvPr/>
        </p:nvSpPr>
        <p:spPr>
          <a:xfrm>
            <a:off x="1583553" y="1739237"/>
            <a:ext cx="44045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spc="600" dirty="0">
                <a:solidFill>
                  <a:srgbClr val="343A65"/>
                </a:solidFill>
              </a:rPr>
              <a:t>INCLUDING VALUE OF ASSISTANCE AND CREDIT EXPENDITURES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/>
          <a:srcRect l="47046"/>
          <a:stretch/>
        </p:blipFill>
        <p:spPr>
          <a:xfrm>
            <a:off x="890833" y="3140238"/>
            <a:ext cx="4016405" cy="2233535"/>
          </a:xfrm>
          <a:prstGeom prst="rect">
            <a:avLst/>
          </a:prstGeom>
        </p:spPr>
      </p:pic>
      <p:sp>
        <p:nvSpPr>
          <p:cNvPr id="66" name="TextBox 65"/>
          <p:cNvSpPr txBox="1"/>
          <p:nvPr/>
        </p:nvSpPr>
        <p:spPr>
          <a:xfrm>
            <a:off x="8011750" y="4787358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90%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7737499" y="3272335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10%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986757" y="4390640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67%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2762778" y="3765835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33%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6658960" y="5808119"/>
            <a:ext cx="13494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343A65"/>
                </a:solidFill>
              </a:rPr>
              <a:t>% HH Above SMEB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4728394" y="5808119"/>
            <a:ext cx="21856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343A65"/>
                </a:solidFill>
              </a:rPr>
              <a:t>% HH Below SMEB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380694" y="5815951"/>
            <a:ext cx="261333" cy="261333"/>
          </a:xfrm>
          <a:prstGeom prst="rect">
            <a:avLst/>
          </a:prstGeom>
          <a:solidFill>
            <a:srgbClr val="B9D6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4467061" y="5823785"/>
            <a:ext cx="261333" cy="261333"/>
          </a:xfrm>
          <a:prstGeom prst="rect">
            <a:avLst/>
          </a:prstGeom>
          <a:solidFill>
            <a:srgbClr val="69C3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550667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/>
          <p:cNvSpPr/>
          <p:nvPr/>
        </p:nvSpPr>
        <p:spPr>
          <a:xfrm>
            <a:off x="7461385" y="3928897"/>
            <a:ext cx="3624418" cy="2716110"/>
          </a:xfrm>
          <a:prstGeom prst="rect">
            <a:avLst/>
          </a:prstGeom>
          <a:solidFill>
            <a:srgbClr val="6B8D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500743" y="748206"/>
            <a:ext cx="5078647" cy="8316"/>
          </a:xfrm>
          <a:prstGeom prst="line">
            <a:avLst/>
          </a:prstGeom>
          <a:ln w="25400">
            <a:solidFill>
              <a:srgbClr val="6B8D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388237" y="286541"/>
            <a:ext cx="80499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pc="600" dirty="0">
                <a:solidFill>
                  <a:srgbClr val="6B8DC4"/>
                </a:solidFill>
              </a:rPr>
              <a:t>ECONOMIC VULNERABILITY</a:t>
            </a:r>
            <a:endParaRPr lang="en-GB" sz="2400" b="1" spc="600" dirty="0">
              <a:solidFill>
                <a:srgbClr val="6B8DC4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76BC42-4A7E-4131-912C-56BAB358C428}"/>
              </a:ext>
            </a:extLst>
          </p:cNvPr>
          <p:cNvSpPr txBox="1"/>
          <p:nvPr/>
        </p:nvSpPr>
        <p:spPr>
          <a:xfrm>
            <a:off x="398044" y="857172"/>
            <a:ext cx="102699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pc="600" dirty="0">
                <a:solidFill>
                  <a:srgbClr val="6FC4BF"/>
                </a:solidFill>
              </a:rPr>
              <a:t>EXPENDITURES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67197F-585A-4729-8FF4-58C6F250C0EA}"/>
              </a:ext>
            </a:extLst>
          </p:cNvPr>
          <p:cNvSpPr txBox="1"/>
          <p:nvPr/>
        </p:nvSpPr>
        <p:spPr>
          <a:xfrm>
            <a:off x="2070735" y="1528835"/>
            <a:ext cx="4346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spc="600" dirty="0">
                <a:solidFill>
                  <a:srgbClr val="343A65"/>
                </a:solidFill>
              </a:rPr>
              <a:t>EXPENDITURES SHARE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1247" y="2053166"/>
            <a:ext cx="4932300" cy="465243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524156" y="2036233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43A65"/>
                </a:solidFill>
              </a:rPr>
              <a:t>58%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019933" y="2447830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43A65"/>
                </a:solidFill>
              </a:rPr>
              <a:t>6%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019933" y="2820364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43A65"/>
                </a:solidFill>
              </a:rPr>
              <a:t>6%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935271" y="3979712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43A65"/>
                </a:solidFill>
              </a:rPr>
              <a:t>5%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732046" y="4379382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43A65"/>
                </a:solidFill>
              </a:rPr>
              <a:t>3%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732046" y="4769728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43A65"/>
                </a:solidFill>
              </a:rPr>
              <a:t>3%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647380" y="5166284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43A65"/>
                </a:solidFill>
              </a:rPr>
              <a:t>2%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647380" y="5533568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43A65"/>
                </a:solidFill>
              </a:rPr>
              <a:t>2%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593463" y="5953186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43A65"/>
                </a:solidFill>
              </a:rPr>
              <a:t>1%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593463" y="6309541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43A65"/>
                </a:solidFill>
              </a:rPr>
              <a:t>1%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-98329" y="2053166"/>
            <a:ext cx="16685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rgbClr val="343A65"/>
                </a:solidFill>
              </a:rPr>
              <a:t>Food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-98329" y="2477923"/>
            <a:ext cx="16685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rgbClr val="343A65"/>
                </a:solidFill>
              </a:rPr>
              <a:t>Gas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-98329" y="2866530"/>
            <a:ext cx="16685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rgbClr val="343A65"/>
                </a:solidFill>
              </a:rPr>
              <a:t>Rent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-98329" y="3291425"/>
            <a:ext cx="16685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rgbClr val="343A65"/>
                </a:solidFill>
              </a:rPr>
              <a:t>Hygiene/NFI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-98329" y="3664791"/>
            <a:ext cx="16685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rgbClr val="343A65"/>
                </a:solidFill>
              </a:rPr>
              <a:t>Electricity: Total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-98329" y="4025878"/>
            <a:ext cx="16685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rgbClr val="343A65"/>
                </a:solidFill>
              </a:rPr>
              <a:t>Medication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-98329" y="4409858"/>
            <a:ext cx="16685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rgbClr val="343A65"/>
                </a:solidFill>
              </a:rPr>
              <a:t>Water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-98329" y="4803358"/>
            <a:ext cx="16685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rgbClr val="343A65"/>
                </a:solidFill>
              </a:rPr>
              <a:t>Transportation, fuel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-98329" y="5209851"/>
            <a:ext cx="16685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rgbClr val="343A65"/>
                </a:solidFill>
              </a:rPr>
              <a:t>Tobacco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-98329" y="5588597"/>
            <a:ext cx="16685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rgbClr val="343A65"/>
                </a:solidFill>
              </a:rPr>
              <a:t>Health services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-98329" y="5988356"/>
            <a:ext cx="16685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rgbClr val="343A65"/>
                </a:solidFill>
              </a:rPr>
              <a:t>Communication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-98329" y="6372804"/>
            <a:ext cx="16685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rgbClr val="343A65"/>
                </a:solidFill>
              </a:rPr>
              <a:t>Other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665DC93-1372-4BEA-A430-6258FC12C91E}"/>
              </a:ext>
            </a:extLst>
          </p:cNvPr>
          <p:cNvSpPr txBox="1"/>
          <p:nvPr/>
        </p:nvSpPr>
        <p:spPr>
          <a:xfrm>
            <a:off x="7366571" y="596696"/>
            <a:ext cx="3760036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rgbClr val="343A65"/>
                </a:solidFill>
                <a:latin typeface="Calibri" charset="0"/>
              </a:rPr>
              <a:t>Average Expenditures per capita per month  (cash &amp; credit) : </a:t>
            </a:r>
            <a:r>
              <a:rPr lang="en-GB" sz="4400" dirty="0">
                <a:solidFill>
                  <a:srgbClr val="6B8DC4"/>
                </a:solidFill>
                <a:cs typeface="Arial"/>
              </a:rPr>
              <a:t>1,575,613</a:t>
            </a:r>
          </a:p>
          <a:p>
            <a:pPr marL="285750" indent="-285750" algn="ctr">
              <a:buFontTx/>
              <a:buChar char="-"/>
            </a:pPr>
            <a:endParaRPr lang="en-GB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FEE324F-0AD5-429D-B864-138273D6BF18}"/>
              </a:ext>
            </a:extLst>
          </p:cNvPr>
          <p:cNvSpPr txBox="1"/>
          <p:nvPr/>
        </p:nvSpPr>
        <p:spPr>
          <a:xfrm>
            <a:off x="7462291" y="4414369"/>
            <a:ext cx="366431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  <a:latin typeface="Calibri" charset="0"/>
              </a:rPr>
              <a:t>Food </a:t>
            </a:r>
            <a:r>
              <a:rPr lang="en-GB" dirty="0">
                <a:solidFill>
                  <a:schemeClr val="bg1"/>
                </a:solidFill>
                <a:cs typeface="Arial"/>
              </a:rPr>
              <a:t>51%</a:t>
            </a:r>
            <a:r>
              <a:rPr lang="en-GB" dirty="0">
                <a:solidFill>
                  <a:schemeClr val="bg1"/>
                </a:solidFill>
                <a:latin typeface="Calibri" charset="0"/>
              </a:rPr>
              <a:t>, Rent </a:t>
            </a:r>
            <a:r>
              <a:rPr lang="en-GB" dirty="0">
                <a:solidFill>
                  <a:schemeClr val="bg1"/>
                </a:solidFill>
                <a:cs typeface="Arial"/>
              </a:rPr>
              <a:t>10%</a:t>
            </a:r>
            <a:r>
              <a:rPr lang="en-GB" dirty="0">
                <a:solidFill>
                  <a:schemeClr val="bg1"/>
                </a:solidFill>
                <a:latin typeface="Calibri" charset="0"/>
              </a:rPr>
              <a:t>, NFI </a:t>
            </a:r>
            <a:r>
              <a:rPr lang="en-GB" dirty="0">
                <a:solidFill>
                  <a:schemeClr val="bg1"/>
                </a:solidFill>
                <a:cs typeface="Arial"/>
              </a:rPr>
              <a:t>10%</a:t>
            </a:r>
            <a:r>
              <a:rPr lang="en-GB" dirty="0">
                <a:solidFill>
                  <a:schemeClr val="bg1"/>
                </a:solidFill>
                <a:latin typeface="Calibri" charset="0"/>
              </a:rPr>
              <a:t>, Gaz </a:t>
            </a:r>
            <a:r>
              <a:rPr lang="en-GB" dirty="0">
                <a:solidFill>
                  <a:schemeClr val="bg1"/>
                </a:solidFill>
                <a:cs typeface="Arial"/>
              </a:rPr>
              <a:t>2%</a:t>
            </a:r>
            <a:r>
              <a:rPr lang="en-GB" dirty="0">
                <a:solidFill>
                  <a:schemeClr val="bg1"/>
                </a:solidFill>
                <a:latin typeface="Calibri" charset="0"/>
              </a:rPr>
              <a:t>, Health &amp; Medication </a:t>
            </a:r>
            <a:r>
              <a:rPr lang="en-GB" dirty="0">
                <a:solidFill>
                  <a:schemeClr val="bg1"/>
                </a:solidFill>
                <a:cs typeface="Arial"/>
              </a:rPr>
              <a:t>8%</a:t>
            </a:r>
            <a:r>
              <a:rPr lang="en-GB" dirty="0">
                <a:solidFill>
                  <a:schemeClr val="bg1"/>
                </a:solidFill>
                <a:latin typeface="Calibri" charset="0"/>
              </a:rPr>
              <a:t>, Electricity </a:t>
            </a:r>
            <a:r>
              <a:rPr lang="en-GB" dirty="0">
                <a:solidFill>
                  <a:schemeClr val="bg1"/>
                </a:solidFill>
                <a:cs typeface="Arial"/>
              </a:rPr>
              <a:t>4%</a:t>
            </a:r>
            <a:r>
              <a:rPr lang="en-GB" dirty="0">
                <a:solidFill>
                  <a:schemeClr val="bg1"/>
                </a:solidFill>
                <a:latin typeface="Calibri" charset="0"/>
              </a:rPr>
              <a:t> (</a:t>
            </a:r>
            <a:r>
              <a:rPr lang="en-GB" dirty="0">
                <a:solidFill>
                  <a:schemeClr val="bg1"/>
                </a:solidFill>
                <a:cs typeface="Arial"/>
              </a:rPr>
              <a:t>3% </a:t>
            </a:r>
            <a:r>
              <a:rPr lang="en-GB" dirty="0">
                <a:solidFill>
                  <a:schemeClr val="bg1"/>
                </a:solidFill>
                <a:latin typeface="Calibri" charset="0"/>
              </a:rPr>
              <a:t>Generator</a:t>
            </a:r>
            <a:r>
              <a:rPr lang="en-GB" dirty="0">
                <a:solidFill>
                  <a:schemeClr val="bg1"/>
                </a:solidFill>
              </a:rPr>
              <a:t>), </a:t>
            </a:r>
            <a:r>
              <a:rPr lang="en-GB" dirty="0">
                <a:solidFill>
                  <a:schemeClr val="bg1"/>
                </a:solidFill>
                <a:latin typeface="Calibri" charset="0"/>
              </a:rPr>
              <a:t>Communication </a:t>
            </a:r>
            <a:r>
              <a:rPr lang="en-GB" dirty="0">
                <a:solidFill>
                  <a:schemeClr val="bg1"/>
                </a:solidFill>
                <a:cs typeface="Arial"/>
              </a:rPr>
              <a:t>3% </a:t>
            </a:r>
          </a:p>
          <a:p>
            <a:pPr algn="ctr"/>
            <a:endParaRPr lang="en-GB" dirty="0">
              <a:solidFill>
                <a:schemeClr val="bg1"/>
              </a:solidFill>
            </a:endParaRPr>
          </a:p>
          <a:p>
            <a:pPr algn="ctr"/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>
                <a:solidFill>
                  <a:schemeClr val="bg1"/>
                </a:solidFill>
                <a:latin typeface="Calibri" charset="0"/>
              </a:rPr>
              <a:t>Average expenditures per capita per month 2021: </a:t>
            </a:r>
            <a:r>
              <a:rPr lang="en-GB" dirty="0">
                <a:solidFill>
                  <a:schemeClr val="bg1"/>
                </a:solidFill>
                <a:cs typeface="Arial"/>
              </a:rPr>
              <a:t>316,129 LBP</a:t>
            </a:r>
          </a:p>
        </p:txBody>
      </p:sp>
      <p:sp>
        <p:nvSpPr>
          <p:cNvPr id="39" name="Rectangle 38"/>
          <p:cNvSpPr/>
          <p:nvPr/>
        </p:nvSpPr>
        <p:spPr>
          <a:xfrm>
            <a:off x="7328433" y="2145684"/>
            <a:ext cx="3757369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dirty="0">
                <a:solidFill>
                  <a:srgbClr val="343A65"/>
                </a:solidFill>
                <a:latin typeface="Calibri" charset="0"/>
              </a:rPr>
              <a:t>Average Expenditure per capita per month cash only: </a:t>
            </a:r>
          </a:p>
          <a:p>
            <a:pPr algn="ctr"/>
            <a:r>
              <a:rPr lang="en-GB" sz="4400" dirty="0">
                <a:solidFill>
                  <a:srgbClr val="6B8DC4"/>
                </a:solidFill>
                <a:cs typeface="Arial"/>
              </a:rPr>
              <a:t>1,179,961 </a:t>
            </a:r>
          </a:p>
        </p:txBody>
      </p:sp>
      <p:sp>
        <p:nvSpPr>
          <p:cNvPr id="40" name="Rectangle 39"/>
          <p:cNvSpPr/>
          <p:nvPr/>
        </p:nvSpPr>
        <p:spPr>
          <a:xfrm>
            <a:off x="8724325" y="3962763"/>
            <a:ext cx="11144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  <a:cs typeface="Arial"/>
              </a:rPr>
              <a:t>In 2021</a:t>
            </a:r>
            <a:endParaRPr lang="en-US" sz="2400" dirty="0">
              <a:solidFill>
                <a:schemeClr val="bg1"/>
              </a:solidFill>
              <a:cs typeface="Arial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2019933" y="3225710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43A65"/>
                </a:solidFill>
              </a:rPr>
              <a:t>6%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019933" y="3598244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43A65"/>
                </a:solidFill>
              </a:rPr>
              <a:t>6%</a:t>
            </a:r>
            <a:endParaRPr lang="en-GB" b="1" dirty="0">
              <a:solidFill>
                <a:srgbClr val="343A6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601053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0007" y="2216000"/>
            <a:ext cx="4204747" cy="2778269"/>
          </a:xfrm>
          <a:prstGeom prst="rect">
            <a:avLst/>
          </a:prstGeom>
        </p:spPr>
      </p:pic>
      <p:sp>
        <p:nvSpPr>
          <p:cNvPr id="38" name="Rectangle 37"/>
          <p:cNvSpPr/>
          <p:nvPr/>
        </p:nvSpPr>
        <p:spPr>
          <a:xfrm>
            <a:off x="2808815" y="1534353"/>
            <a:ext cx="45207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spc="600" dirty="0">
                <a:solidFill>
                  <a:srgbClr val="343A65"/>
                </a:solidFill>
              </a:rPr>
              <a:t>FOOD EXPENDITURE SHARE</a:t>
            </a:r>
          </a:p>
        </p:txBody>
      </p:sp>
      <p:cxnSp>
        <p:nvCxnSpPr>
          <p:cNvPr id="41" name="Straight Connector 40"/>
          <p:cNvCxnSpPr/>
          <p:nvPr/>
        </p:nvCxnSpPr>
        <p:spPr>
          <a:xfrm flipV="1">
            <a:off x="500743" y="748206"/>
            <a:ext cx="2931774" cy="8316"/>
          </a:xfrm>
          <a:prstGeom prst="line">
            <a:avLst/>
          </a:prstGeom>
          <a:ln w="25400">
            <a:solidFill>
              <a:srgbClr val="6B8D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388237" y="286541"/>
            <a:ext cx="80499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pc="600" dirty="0">
                <a:solidFill>
                  <a:srgbClr val="6B8DC4"/>
                </a:solidFill>
              </a:rPr>
              <a:t>ECONOMIC VULNERABILITY</a:t>
            </a:r>
            <a:endParaRPr lang="en-GB" sz="2400" b="1" spc="600" dirty="0">
              <a:solidFill>
                <a:srgbClr val="6B8DC4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948168" y="3931352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64%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948168" y="2664192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23%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948168" y="2302118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9%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948168" y="2103568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5%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4079330" y="3931352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55%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079330" y="2931728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27%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4079330" y="2363520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12%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4079330" y="2120631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7%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5202603" y="4172290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49%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5202603" y="3033524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32%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5202603" y="2391656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12%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5202603" y="2141080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8%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6342760" y="2218414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12%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6330204" y="2652253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20%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6327284" y="3531310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41%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6342760" y="4454330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27%</a:t>
            </a:r>
            <a:endParaRPr lang="en-GB" b="1" dirty="0">
              <a:solidFill>
                <a:schemeClr val="bg1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2128385" y="5554893"/>
            <a:ext cx="5607781" cy="302022"/>
            <a:chOff x="3869121" y="5713919"/>
            <a:chExt cx="5607781" cy="302022"/>
          </a:xfrm>
        </p:grpSpPr>
        <p:grpSp>
          <p:nvGrpSpPr>
            <p:cNvPr id="57" name="Group 56"/>
            <p:cNvGrpSpPr/>
            <p:nvPr/>
          </p:nvGrpSpPr>
          <p:grpSpPr>
            <a:xfrm>
              <a:off x="3869121" y="5713919"/>
              <a:ext cx="4077750" cy="276999"/>
              <a:chOff x="6727409" y="6351521"/>
              <a:chExt cx="4077750" cy="276999"/>
            </a:xfrm>
          </p:grpSpPr>
          <p:sp>
            <p:nvSpPr>
              <p:cNvPr id="59" name="TextBox 58"/>
              <p:cNvSpPr txBox="1"/>
              <p:nvPr/>
            </p:nvSpPr>
            <p:spPr>
              <a:xfrm>
                <a:off x="6972648" y="6351521"/>
                <a:ext cx="82060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solidFill>
                      <a:srgbClr val="343A65"/>
                    </a:solidFill>
                  </a:rPr>
                  <a:t>&lt;50% Low</a:t>
                </a:r>
              </a:p>
            </p:txBody>
          </p:sp>
          <p:sp>
            <p:nvSpPr>
              <p:cNvPr id="60" name="TextBox 59"/>
              <p:cNvSpPr txBox="1"/>
              <p:nvPr/>
            </p:nvSpPr>
            <p:spPr>
              <a:xfrm>
                <a:off x="8203329" y="6351521"/>
                <a:ext cx="121860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solidFill>
                      <a:srgbClr val="343A65"/>
                    </a:solidFill>
                  </a:rPr>
                  <a:t>50-65% Medium</a:t>
                </a:r>
              </a:p>
            </p:txBody>
          </p:sp>
          <p:sp>
            <p:nvSpPr>
              <p:cNvPr id="61" name="TextBox 60"/>
              <p:cNvSpPr txBox="1"/>
              <p:nvPr/>
            </p:nvSpPr>
            <p:spPr>
              <a:xfrm>
                <a:off x="9830212" y="6351521"/>
                <a:ext cx="97494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solidFill>
                      <a:srgbClr val="343A65"/>
                    </a:solidFill>
                  </a:rPr>
                  <a:t>66-75% High</a:t>
                </a:r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6727409" y="6364773"/>
                <a:ext cx="261333" cy="261333"/>
              </a:xfrm>
              <a:prstGeom prst="rect">
                <a:avLst/>
              </a:prstGeom>
              <a:solidFill>
                <a:srgbClr val="B9D67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7959381" y="6364773"/>
                <a:ext cx="261333" cy="261333"/>
              </a:xfrm>
              <a:prstGeom prst="rect">
                <a:avLst/>
              </a:prstGeom>
              <a:solidFill>
                <a:srgbClr val="69C3B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9568879" y="6364773"/>
                <a:ext cx="261333" cy="261333"/>
              </a:xfrm>
              <a:prstGeom prst="rect">
                <a:avLst/>
              </a:prstGeom>
              <a:solidFill>
                <a:srgbClr val="6B8DC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62" name="TextBox 61"/>
            <p:cNvSpPr txBox="1"/>
            <p:nvPr/>
          </p:nvSpPr>
          <p:spPr>
            <a:xfrm>
              <a:off x="8330947" y="5738942"/>
              <a:ext cx="114595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343A65"/>
                  </a:solidFill>
                </a:rPr>
                <a:t>&gt;75% Very high</a:t>
              </a:r>
            </a:p>
          </p:txBody>
        </p:sp>
        <p:sp>
          <p:nvSpPr>
            <p:cNvPr id="66" name="Rectangle 65"/>
            <p:cNvSpPr/>
            <p:nvPr/>
          </p:nvSpPr>
          <p:spPr>
            <a:xfrm>
              <a:off x="8101936" y="5726491"/>
              <a:ext cx="261333" cy="261333"/>
            </a:xfrm>
            <a:prstGeom prst="rect">
              <a:avLst/>
            </a:prstGeom>
            <a:solidFill>
              <a:srgbClr val="343A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7" name="TextBox 66">
            <a:extLst>
              <a:ext uri="{FF2B5EF4-FFF2-40B4-BE49-F238E27FC236}">
                <a16:creationId xmlns:a16="http://schemas.microsoft.com/office/drawing/2014/main" id="{38C1239B-681C-4B78-8171-584E33E452CF}"/>
              </a:ext>
            </a:extLst>
          </p:cNvPr>
          <p:cNvSpPr txBox="1"/>
          <p:nvPr/>
        </p:nvSpPr>
        <p:spPr>
          <a:xfrm>
            <a:off x="8499115" y="3282296"/>
            <a:ext cx="26905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343A65"/>
                </a:solidFill>
                <a:latin typeface="Calibri" charset="0"/>
              </a:rPr>
              <a:t>with Medium to Very high food expenditure share</a:t>
            </a:r>
          </a:p>
        </p:txBody>
      </p:sp>
      <p:sp>
        <p:nvSpPr>
          <p:cNvPr id="68" name="Rectangle 67"/>
          <p:cNvSpPr/>
          <p:nvPr/>
        </p:nvSpPr>
        <p:spPr>
          <a:xfrm>
            <a:off x="7058690" y="2641591"/>
            <a:ext cx="390067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dirty="0">
                <a:solidFill>
                  <a:srgbClr val="6B8DC4"/>
                </a:solidFill>
                <a:cs typeface="Arial"/>
              </a:rPr>
              <a:t>73%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4349" y="2264908"/>
            <a:ext cx="930417" cy="1953876"/>
          </a:xfrm>
          <a:prstGeom prst="rect">
            <a:avLst/>
          </a:prstGeom>
        </p:spPr>
      </p:pic>
      <p:sp>
        <p:nvSpPr>
          <p:cNvPr id="72" name="Rectangle 71"/>
          <p:cNvSpPr/>
          <p:nvPr/>
        </p:nvSpPr>
        <p:spPr>
          <a:xfrm>
            <a:off x="4238182" y="5093663"/>
            <a:ext cx="51890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dirty="0">
                <a:solidFill>
                  <a:srgbClr val="343A65"/>
                </a:solidFill>
              </a:rPr>
              <a:t>2020</a:t>
            </a:r>
          </a:p>
        </p:txBody>
      </p:sp>
      <p:sp>
        <p:nvSpPr>
          <p:cNvPr id="73" name="Rectangle 72"/>
          <p:cNvSpPr/>
          <p:nvPr/>
        </p:nvSpPr>
        <p:spPr>
          <a:xfrm>
            <a:off x="5369623" y="5093663"/>
            <a:ext cx="51890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dirty="0">
                <a:solidFill>
                  <a:srgbClr val="343A65"/>
                </a:solidFill>
              </a:rPr>
              <a:t>2021</a:t>
            </a:r>
          </a:p>
        </p:txBody>
      </p:sp>
      <p:sp>
        <p:nvSpPr>
          <p:cNvPr id="74" name="Rectangle 73"/>
          <p:cNvSpPr/>
          <p:nvPr/>
        </p:nvSpPr>
        <p:spPr>
          <a:xfrm>
            <a:off x="6447585" y="5075325"/>
            <a:ext cx="55325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dirty="0">
                <a:solidFill>
                  <a:srgbClr val="343A65"/>
                </a:solidFill>
              </a:rPr>
              <a:t>2022</a:t>
            </a:r>
          </a:p>
        </p:txBody>
      </p:sp>
      <p:sp>
        <p:nvSpPr>
          <p:cNvPr id="75" name="Rectangle 74"/>
          <p:cNvSpPr/>
          <p:nvPr/>
        </p:nvSpPr>
        <p:spPr>
          <a:xfrm>
            <a:off x="3085400" y="5093663"/>
            <a:ext cx="51890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dirty="0">
                <a:solidFill>
                  <a:srgbClr val="343A65"/>
                </a:solidFill>
              </a:rPr>
              <a:t>2019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A0877ACA-23CE-4D79-BD97-773386E55B21}"/>
              </a:ext>
            </a:extLst>
          </p:cNvPr>
          <p:cNvCxnSpPr/>
          <p:nvPr/>
        </p:nvCxnSpPr>
        <p:spPr>
          <a:xfrm flipV="1">
            <a:off x="500743" y="748206"/>
            <a:ext cx="5078647" cy="8316"/>
          </a:xfrm>
          <a:prstGeom prst="line">
            <a:avLst/>
          </a:prstGeom>
          <a:ln w="25400">
            <a:solidFill>
              <a:srgbClr val="6B8D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C90B60C5-82A4-4047-AEB4-6777354AD1B2}"/>
              </a:ext>
            </a:extLst>
          </p:cNvPr>
          <p:cNvSpPr txBox="1"/>
          <p:nvPr/>
        </p:nvSpPr>
        <p:spPr>
          <a:xfrm>
            <a:off x="443023" y="945689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spc="600" dirty="0">
                <a:solidFill>
                  <a:srgbClr val="6FC4BF"/>
                </a:solidFill>
              </a:rPr>
              <a:t>FOOD EXPENDITURES </a:t>
            </a:r>
          </a:p>
        </p:txBody>
      </p:sp>
    </p:spTree>
    <p:extLst>
      <p:ext uri="{BB962C8B-B14F-4D97-AF65-F5344CB8AC3E}">
        <p14:creationId xmlns:p14="http://schemas.microsoft.com/office/powerpoint/2010/main" val="4540461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9743" y="3000132"/>
            <a:ext cx="2477907" cy="219934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88237" y="286541"/>
            <a:ext cx="80499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pc="600" dirty="0">
                <a:solidFill>
                  <a:srgbClr val="6B8DC4"/>
                </a:solidFill>
              </a:rPr>
              <a:t>DEMOGRAPHICS</a:t>
            </a:r>
            <a:endParaRPr lang="en-GB" sz="2400" b="1" spc="600" dirty="0">
              <a:solidFill>
                <a:srgbClr val="6B8DC4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88237" y="807319"/>
            <a:ext cx="80499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pc="600" dirty="0">
                <a:solidFill>
                  <a:srgbClr val="6FC4BF"/>
                </a:solidFill>
              </a:rPr>
              <a:t>DISABILITY AND SPECIFIC NEEDS</a:t>
            </a:r>
            <a:endParaRPr lang="en-GB" sz="2400" b="1" spc="600" dirty="0">
              <a:solidFill>
                <a:srgbClr val="6FC4BF"/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500743" y="748206"/>
            <a:ext cx="2891814" cy="8316"/>
          </a:xfrm>
          <a:prstGeom prst="line">
            <a:avLst/>
          </a:prstGeom>
          <a:ln w="25400">
            <a:solidFill>
              <a:srgbClr val="6B8D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tangle 75"/>
          <p:cNvSpPr/>
          <p:nvPr/>
        </p:nvSpPr>
        <p:spPr>
          <a:xfrm>
            <a:off x="4825939" y="4262866"/>
            <a:ext cx="305380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solidFill>
                  <a:srgbClr val="343A65"/>
                </a:solidFill>
              </a:rPr>
              <a:t>Older person unable to care for self</a:t>
            </a:r>
            <a:endParaRPr lang="en-US" sz="1200" dirty="0">
              <a:solidFill>
                <a:srgbClr val="343A65"/>
              </a:solidFill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4825939" y="3090684"/>
            <a:ext cx="305380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solidFill>
                  <a:srgbClr val="343A65"/>
                </a:solidFill>
              </a:rPr>
              <a:t>Pregnant/lactating</a:t>
            </a:r>
            <a:endParaRPr lang="en-US" sz="1200" dirty="0">
              <a:solidFill>
                <a:srgbClr val="343A65"/>
              </a:solidFill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4825939" y="3661437"/>
            <a:ext cx="305380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>
                <a:solidFill>
                  <a:srgbClr val="343A65"/>
                </a:solidFill>
              </a:rPr>
              <a:t>Single parent</a:t>
            </a:r>
            <a:endParaRPr lang="en-US" sz="1200" dirty="0">
              <a:solidFill>
                <a:srgbClr val="343A65"/>
              </a:solidFill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4816610" y="4848432"/>
            <a:ext cx="305380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dirty="0">
                <a:solidFill>
                  <a:srgbClr val="343A65"/>
                </a:solidFill>
              </a:rPr>
              <a:t>Older person with children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5440190" y="2035671"/>
            <a:ext cx="59960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400"/>
              </a:spcAft>
            </a:pPr>
            <a:r>
              <a:rPr lang="en-US" b="1" spc="600">
                <a:solidFill>
                  <a:srgbClr val="43476B"/>
                </a:solidFill>
              </a:rPr>
              <a:t>% OF HOUSEHOLDS WITH AT LEAST ONE MEMBER WITH SPECIFIC </a:t>
            </a:r>
            <a:r>
              <a:rPr lang="en-US" b="1" spc="600" dirty="0">
                <a:solidFill>
                  <a:srgbClr val="43476B"/>
                </a:solidFill>
              </a:rPr>
              <a:t>NEEDS</a:t>
            </a:r>
            <a:endParaRPr lang="en-US" b="1" cap="none" spc="600" dirty="0">
              <a:solidFill>
                <a:srgbClr val="43476B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1358" y="2794482"/>
            <a:ext cx="1801199" cy="1746947"/>
          </a:xfrm>
          <a:prstGeom prst="rect">
            <a:avLst/>
          </a:prstGeom>
        </p:spPr>
      </p:pic>
      <p:sp>
        <p:nvSpPr>
          <p:cNvPr id="82" name="TextBox 81"/>
          <p:cNvSpPr txBox="1"/>
          <p:nvPr/>
        </p:nvSpPr>
        <p:spPr>
          <a:xfrm>
            <a:off x="1327478" y="3699669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43476B"/>
                </a:solidFill>
              </a:rPr>
              <a:t>9%</a:t>
            </a:r>
            <a:endParaRPr lang="en-GB" b="1" dirty="0">
              <a:solidFill>
                <a:srgbClr val="43476B"/>
              </a:solidFill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2382721" y="2555920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43476B"/>
                </a:solidFill>
              </a:rPr>
              <a:t>30%</a:t>
            </a:r>
            <a:endParaRPr lang="en-GB" b="1" dirty="0">
              <a:solidFill>
                <a:srgbClr val="43476B"/>
              </a:solidFill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1767315" y="3483423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43476B"/>
                </a:solidFill>
              </a:rPr>
              <a:t>13%</a:t>
            </a:r>
            <a:endParaRPr lang="en-GB" b="1" dirty="0">
              <a:solidFill>
                <a:srgbClr val="43476B"/>
              </a:solidFill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2803491" y="2425150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43476B"/>
                </a:solidFill>
              </a:rPr>
              <a:t>32%</a:t>
            </a:r>
            <a:endParaRPr lang="en-GB" b="1" dirty="0">
              <a:solidFill>
                <a:srgbClr val="43476B"/>
              </a:solidFill>
            </a:endParaRPr>
          </a:p>
        </p:txBody>
      </p:sp>
      <p:sp>
        <p:nvSpPr>
          <p:cNvPr id="86" name="Rectangle 85"/>
          <p:cNvSpPr/>
          <p:nvPr/>
        </p:nvSpPr>
        <p:spPr>
          <a:xfrm>
            <a:off x="1394140" y="4603210"/>
            <a:ext cx="115131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rgbClr val="343A65"/>
                </a:solidFill>
              </a:rPr>
              <a:t>Individuals </a:t>
            </a:r>
            <a:r>
              <a:rPr lang="en-US" sz="1200">
                <a:solidFill>
                  <a:srgbClr val="343A65"/>
                </a:solidFill>
              </a:rPr>
              <a:t>with disability</a:t>
            </a:r>
            <a:endParaRPr lang="en-US" sz="1200" dirty="0">
              <a:solidFill>
                <a:srgbClr val="343A65"/>
              </a:solidFill>
            </a:endParaRPr>
          </a:p>
        </p:txBody>
      </p:sp>
      <p:sp>
        <p:nvSpPr>
          <p:cNvPr id="87" name="Rectangle 86"/>
          <p:cNvSpPr/>
          <p:nvPr/>
        </p:nvSpPr>
        <p:spPr>
          <a:xfrm>
            <a:off x="2394296" y="4603210"/>
            <a:ext cx="115131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rgbClr val="343A65"/>
                </a:solidFill>
              </a:rPr>
              <a:t>At least one household member has a disability </a:t>
            </a:r>
          </a:p>
        </p:txBody>
      </p:sp>
      <p:sp>
        <p:nvSpPr>
          <p:cNvPr id="88" name="TextBox 87"/>
          <p:cNvSpPr txBox="1"/>
          <p:nvPr/>
        </p:nvSpPr>
        <p:spPr>
          <a:xfrm>
            <a:off x="1476013" y="1989505"/>
            <a:ext cx="2180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400"/>
              </a:spcAft>
            </a:pPr>
            <a:r>
              <a:rPr lang="en-US" b="1" spc="600">
                <a:solidFill>
                  <a:srgbClr val="43476B"/>
                </a:solidFill>
              </a:rPr>
              <a:t>DISABILITY</a:t>
            </a:r>
            <a:endParaRPr lang="en-US" b="1" cap="none" spc="600" dirty="0">
              <a:solidFill>
                <a:srgbClr val="43476B"/>
              </a:solidFill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1933780" y="5522983"/>
            <a:ext cx="4988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343A65"/>
                </a:solidFill>
              </a:rPr>
              <a:t>2021</a:t>
            </a:r>
          </a:p>
        </p:txBody>
      </p:sp>
      <p:sp>
        <p:nvSpPr>
          <p:cNvPr id="90" name="Rectangle 89"/>
          <p:cNvSpPr/>
          <p:nvPr/>
        </p:nvSpPr>
        <p:spPr>
          <a:xfrm>
            <a:off x="1672447" y="5522983"/>
            <a:ext cx="261333" cy="261333"/>
          </a:xfrm>
          <a:prstGeom prst="rect">
            <a:avLst/>
          </a:prstGeom>
          <a:solidFill>
            <a:srgbClr val="6B8D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TextBox 90"/>
          <p:cNvSpPr txBox="1"/>
          <p:nvPr/>
        </p:nvSpPr>
        <p:spPr>
          <a:xfrm>
            <a:off x="2893702" y="5522983"/>
            <a:ext cx="4988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343A65"/>
                </a:solidFill>
              </a:rPr>
              <a:t>2022</a:t>
            </a:r>
          </a:p>
        </p:txBody>
      </p:sp>
      <p:sp>
        <p:nvSpPr>
          <p:cNvPr id="92" name="Rectangle 91"/>
          <p:cNvSpPr/>
          <p:nvPr/>
        </p:nvSpPr>
        <p:spPr>
          <a:xfrm>
            <a:off x="2632369" y="5522983"/>
            <a:ext cx="261333" cy="261333"/>
          </a:xfrm>
          <a:prstGeom prst="rect">
            <a:avLst/>
          </a:prstGeom>
          <a:solidFill>
            <a:srgbClr val="343A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TextBox 92"/>
          <p:cNvSpPr txBox="1"/>
          <p:nvPr/>
        </p:nvSpPr>
        <p:spPr>
          <a:xfrm>
            <a:off x="8171471" y="4178317"/>
            <a:ext cx="667752" cy="3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43A65"/>
                </a:solidFill>
              </a:rPr>
              <a:t>4%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10190614" y="3000132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43A65"/>
                </a:solidFill>
              </a:rPr>
              <a:t>26%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9147981" y="3641631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343A65"/>
                </a:solidFill>
              </a:rPr>
              <a:t>15%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7786897" y="4803614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343A65"/>
                </a:solidFill>
              </a:rPr>
              <a:t>1%</a:t>
            </a:r>
            <a:endParaRPr lang="en-GB" b="1" dirty="0">
              <a:solidFill>
                <a:srgbClr val="343A6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23810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4902" y="2965566"/>
            <a:ext cx="5040903" cy="1290156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 flipV="1">
            <a:off x="500743" y="748206"/>
            <a:ext cx="5078647" cy="8316"/>
          </a:xfrm>
          <a:prstGeom prst="line">
            <a:avLst/>
          </a:prstGeom>
          <a:ln w="25400">
            <a:solidFill>
              <a:srgbClr val="6B8D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388237" y="286541"/>
            <a:ext cx="80499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pc="600" dirty="0">
                <a:solidFill>
                  <a:srgbClr val="6B8DC4"/>
                </a:solidFill>
              </a:rPr>
              <a:t>ECONOMIC VULNERABILITY</a:t>
            </a:r>
            <a:endParaRPr lang="en-GB" sz="2400" b="1" spc="600" dirty="0">
              <a:solidFill>
                <a:srgbClr val="6B8DC4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76BC42-4A7E-4131-912C-56BAB358C428}"/>
              </a:ext>
            </a:extLst>
          </p:cNvPr>
          <p:cNvSpPr txBox="1"/>
          <p:nvPr/>
        </p:nvSpPr>
        <p:spPr>
          <a:xfrm>
            <a:off x="398044" y="857172"/>
            <a:ext cx="102699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pc="600" dirty="0">
                <a:solidFill>
                  <a:srgbClr val="6FC4BF"/>
                </a:solidFill>
              </a:rPr>
              <a:t>DEBT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65DC93-1372-4BEA-A430-6258FC12C91E}"/>
              </a:ext>
            </a:extLst>
          </p:cNvPr>
          <p:cNvSpPr txBox="1"/>
          <p:nvPr/>
        </p:nvSpPr>
        <p:spPr>
          <a:xfrm>
            <a:off x="27497" y="1597205"/>
            <a:ext cx="3760036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rgbClr val="343A65"/>
                </a:solidFill>
                <a:latin typeface="Calibri" charset="0"/>
              </a:rPr>
              <a:t>Debt per household (all households) </a:t>
            </a:r>
            <a:r>
              <a:rPr lang="en-GB" sz="4400" dirty="0">
                <a:solidFill>
                  <a:srgbClr val="6B8DC4"/>
                </a:solidFill>
                <a:cs typeface="Arial"/>
              </a:rPr>
              <a:t>10,864,266</a:t>
            </a:r>
          </a:p>
          <a:p>
            <a:pPr marL="285750" indent="-285750" algn="ctr">
              <a:buFontTx/>
              <a:buChar char="-"/>
            </a:pPr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65DC93-1372-4BEA-A430-6258FC12C91E}"/>
              </a:ext>
            </a:extLst>
          </p:cNvPr>
          <p:cNvSpPr txBox="1"/>
          <p:nvPr/>
        </p:nvSpPr>
        <p:spPr>
          <a:xfrm>
            <a:off x="3425780" y="1549998"/>
            <a:ext cx="3760036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rgbClr val="343A65"/>
                </a:solidFill>
                <a:latin typeface="Calibri" charset="0"/>
              </a:rPr>
              <a:t>Debt per household (only households within debt) </a:t>
            </a:r>
            <a:r>
              <a:rPr lang="en-GB" sz="4400" dirty="0">
                <a:solidFill>
                  <a:srgbClr val="6B8DC4"/>
                </a:solidFill>
                <a:cs typeface="Arial"/>
              </a:rPr>
              <a:t>11,610,661</a:t>
            </a:r>
          </a:p>
          <a:p>
            <a:pPr marL="285750" indent="-285750" algn="ctr">
              <a:buFontTx/>
              <a:buChar char="-"/>
            </a:pPr>
            <a:endParaRPr lang="en-GB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E67197F-585A-4729-8FF4-58C6F250C0EA}"/>
              </a:ext>
            </a:extLst>
          </p:cNvPr>
          <p:cNvSpPr txBox="1"/>
          <p:nvPr/>
        </p:nvSpPr>
        <p:spPr>
          <a:xfrm>
            <a:off x="7132856" y="811028"/>
            <a:ext cx="43463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spc="600" dirty="0">
                <a:solidFill>
                  <a:srgbClr val="343A65"/>
                </a:solidFill>
              </a:rPr>
              <a:t>DEBT PER HOUSEHOLD (ONLY HOUSEHOLDS </a:t>
            </a:r>
            <a:r>
              <a:rPr lang="en-US" b="1" spc="600">
                <a:solidFill>
                  <a:srgbClr val="343A65"/>
                </a:solidFill>
              </a:rPr>
              <a:t>WITHIN DEBT) </a:t>
            </a:r>
            <a:r>
              <a:rPr lang="en-US" b="1" spc="600" dirty="0">
                <a:solidFill>
                  <a:srgbClr val="343A65"/>
                </a:solidFill>
              </a:rPr>
              <a:t>LBP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724393" y="4244934"/>
            <a:ext cx="5395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343A65"/>
                </a:solidFill>
              </a:rPr>
              <a:t>Akkar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271432" y="4220913"/>
            <a:ext cx="7922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rgbClr val="343A65"/>
                </a:solidFill>
              </a:rPr>
              <a:t>Baalbek-</a:t>
            </a:r>
          </a:p>
          <a:p>
            <a:pPr algn="ctr"/>
            <a:r>
              <a:rPr lang="en-US" sz="1200" dirty="0">
                <a:solidFill>
                  <a:srgbClr val="343A65"/>
                </a:solidFill>
              </a:rPr>
              <a:t>El Hermel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027652" y="4220913"/>
            <a:ext cx="5645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343A65"/>
                </a:solidFill>
              </a:rPr>
              <a:t>Beirut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653724" y="4220913"/>
            <a:ext cx="5603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343A65"/>
                </a:solidFill>
              </a:rPr>
              <a:t>Bekaa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9175541" y="4220913"/>
            <a:ext cx="84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343A65"/>
                </a:solidFill>
              </a:rPr>
              <a:t>El Nabatieh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9835710" y="4220913"/>
            <a:ext cx="7629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343A65"/>
                </a:solidFill>
              </a:rPr>
              <a:t>Mount Lebanon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0641792" y="4248400"/>
            <a:ext cx="5501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343A65"/>
                </a:solidFill>
              </a:rPr>
              <a:t>North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1257259" y="4220913"/>
            <a:ext cx="5485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343A65"/>
                </a:solidFill>
              </a:rPr>
              <a:t>South</a:t>
            </a:r>
          </a:p>
        </p:txBody>
      </p:sp>
      <p:sp>
        <p:nvSpPr>
          <p:cNvPr id="23" name="TextBox 22"/>
          <p:cNvSpPr txBox="1"/>
          <p:nvPr/>
        </p:nvSpPr>
        <p:spPr>
          <a:xfrm rot="16200000">
            <a:off x="7632611" y="2126318"/>
            <a:ext cx="1309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343A65"/>
                </a:solidFill>
              </a:rPr>
              <a:t>18,688,167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 rot="16200000">
            <a:off x="6354146" y="3062549"/>
            <a:ext cx="1309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343A65"/>
                </a:solidFill>
              </a:rPr>
              <a:t>5,545,433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 rot="16200000">
            <a:off x="9546751" y="2390753"/>
            <a:ext cx="1309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343A65"/>
                </a:solidFill>
              </a:rPr>
              <a:t>15,167,174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 rot="16200000">
            <a:off x="7015144" y="2621982"/>
            <a:ext cx="1309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343A65"/>
                </a:solidFill>
              </a:rPr>
              <a:t>11,683,969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 rot="16200000">
            <a:off x="8296649" y="2590010"/>
            <a:ext cx="1309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343A65"/>
                </a:solidFill>
              </a:rPr>
              <a:t>12,017,608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 rot="16200000">
            <a:off x="8931146" y="2586524"/>
            <a:ext cx="1309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343A65"/>
                </a:solidFill>
              </a:rPr>
              <a:t>11,880,040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 rot="16200000">
            <a:off x="10217848" y="2888764"/>
            <a:ext cx="1309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343A65"/>
                </a:solidFill>
              </a:rPr>
              <a:t>8,050,150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 rot="16200000">
            <a:off x="10835315" y="2771396"/>
            <a:ext cx="1309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343A65"/>
                </a:solidFill>
              </a:rPr>
              <a:t>9,569,191</a:t>
            </a:r>
            <a:endParaRPr lang="en-GB" b="1" dirty="0">
              <a:solidFill>
                <a:srgbClr val="343A65"/>
              </a:solidFill>
            </a:endParaRP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9628" y="3969293"/>
            <a:ext cx="2622570" cy="2622568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4E67197F-585A-4729-8FF4-58C6F250C0EA}"/>
              </a:ext>
            </a:extLst>
          </p:cNvPr>
          <p:cNvSpPr txBox="1"/>
          <p:nvPr/>
        </p:nvSpPr>
        <p:spPr>
          <a:xfrm>
            <a:off x="1177349" y="3394644"/>
            <a:ext cx="4346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spc="600" dirty="0">
                <a:solidFill>
                  <a:srgbClr val="343A65"/>
                </a:solidFill>
              </a:rPr>
              <a:t>DEBT CATEGORIES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2009271" y="4005454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6%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632169" y="5280577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38%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397967" y="5720844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33%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971494" y="4597350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12%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499618" y="4105511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43A65"/>
                </a:solidFill>
              </a:rPr>
              <a:t>10%</a:t>
            </a:r>
            <a:endParaRPr lang="en-GB" b="1" dirty="0">
              <a:solidFill>
                <a:srgbClr val="343A65"/>
              </a:solidFill>
            </a:endParaRPr>
          </a:p>
        </p:txBody>
      </p:sp>
      <p:grpSp>
        <p:nvGrpSpPr>
          <p:cNvPr id="40" name="Group 39"/>
          <p:cNvGrpSpPr/>
          <p:nvPr/>
        </p:nvGrpSpPr>
        <p:grpSpPr>
          <a:xfrm>
            <a:off x="3853816" y="4290177"/>
            <a:ext cx="2166924" cy="2097915"/>
            <a:chOff x="7037035" y="4621255"/>
            <a:chExt cx="2166924" cy="2097915"/>
          </a:xfrm>
        </p:grpSpPr>
        <p:sp>
          <p:nvSpPr>
            <p:cNvPr id="41" name="TextBox 40"/>
            <p:cNvSpPr txBox="1"/>
            <p:nvPr/>
          </p:nvSpPr>
          <p:spPr>
            <a:xfrm>
              <a:off x="7304529" y="6442171"/>
              <a:ext cx="156126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343A65"/>
                  </a:solidFill>
                </a:rPr>
                <a:t>More than 20 millions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7288435" y="5984836"/>
              <a:ext cx="191552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343A65"/>
                  </a:solidFill>
                </a:rPr>
                <a:t>Between 10 and 20 millions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7287144" y="5527501"/>
              <a:ext cx="183697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343A65"/>
                  </a:solidFill>
                </a:rPr>
                <a:t>Between 5 and 10 millions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7302144" y="5065338"/>
              <a:ext cx="140455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343A65"/>
                  </a:solidFill>
                </a:rPr>
                <a:t>Less than 5 millions</a:t>
              </a: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7040811" y="6457837"/>
              <a:ext cx="261333" cy="261333"/>
            </a:xfrm>
            <a:prstGeom prst="rect">
              <a:avLst/>
            </a:prstGeom>
            <a:solidFill>
              <a:srgbClr val="F3EB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7043196" y="5998088"/>
              <a:ext cx="261333" cy="261333"/>
            </a:xfrm>
            <a:prstGeom prst="rect">
              <a:avLst/>
            </a:prstGeom>
            <a:solidFill>
              <a:srgbClr val="B9D6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7043196" y="5540753"/>
              <a:ext cx="261333" cy="261333"/>
            </a:xfrm>
            <a:prstGeom prst="rect">
              <a:avLst/>
            </a:prstGeom>
            <a:solidFill>
              <a:srgbClr val="69C3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7040811" y="5078590"/>
              <a:ext cx="261333" cy="261333"/>
            </a:xfrm>
            <a:prstGeom prst="rect">
              <a:avLst/>
            </a:prstGeom>
            <a:solidFill>
              <a:srgbClr val="6B8D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7298368" y="4621255"/>
              <a:ext cx="68897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343A65"/>
                  </a:solidFill>
                </a:rPr>
                <a:t>No debt</a:t>
              </a: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7037035" y="4634507"/>
              <a:ext cx="261333" cy="261333"/>
            </a:xfrm>
            <a:prstGeom prst="rect">
              <a:avLst/>
            </a:prstGeom>
            <a:solidFill>
              <a:srgbClr val="343A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51" name="Rectangle 50"/>
          <p:cNvSpPr/>
          <p:nvPr/>
        </p:nvSpPr>
        <p:spPr>
          <a:xfrm>
            <a:off x="7114340" y="4880162"/>
            <a:ext cx="4527614" cy="1798711"/>
          </a:xfrm>
          <a:prstGeom prst="rect">
            <a:avLst/>
          </a:prstGeom>
          <a:solidFill>
            <a:srgbClr val="6B8D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FEE324F-0AD5-429D-B864-138273D6BF18}"/>
              </a:ext>
            </a:extLst>
          </p:cNvPr>
          <p:cNvSpPr txBox="1"/>
          <p:nvPr/>
        </p:nvSpPr>
        <p:spPr>
          <a:xfrm>
            <a:off x="6856008" y="5357503"/>
            <a:ext cx="47859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  <a:latin typeface="Calibri" charset="0"/>
              </a:rPr>
              <a:t>- 8% of HHs had no debts</a:t>
            </a:r>
          </a:p>
          <a:p>
            <a:pPr marL="342900" indent="-342900" algn="ctr">
              <a:buFontTx/>
              <a:buChar char="-"/>
            </a:pPr>
            <a:r>
              <a:rPr lang="en-GB" dirty="0">
                <a:solidFill>
                  <a:schemeClr val="bg1"/>
                </a:solidFill>
                <a:latin typeface="Calibri" charset="0"/>
                <a:cs typeface="Arial"/>
              </a:rPr>
              <a:t>Average debt: 3,430,208 LBP (HHs with debt)</a:t>
            </a:r>
          </a:p>
          <a:p>
            <a:pPr marL="342900" indent="-342900" algn="ctr">
              <a:buFontTx/>
              <a:buChar char="-"/>
            </a:pPr>
            <a:r>
              <a:rPr lang="en-GB" dirty="0">
                <a:solidFill>
                  <a:schemeClr val="bg1"/>
                </a:solidFill>
                <a:latin typeface="Calibri" charset="0"/>
                <a:cs typeface="Arial"/>
              </a:rPr>
              <a:t>Beirut had the highest average of debt followed by El Nabatiyeh and Mount Lebanon</a:t>
            </a:r>
            <a:endParaRPr lang="en-GB" dirty="0">
              <a:solidFill>
                <a:schemeClr val="bg1"/>
              </a:solidFill>
              <a:cs typeface="Arial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8785726" y="5003578"/>
            <a:ext cx="11144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  <a:cs typeface="Arial"/>
              </a:rPr>
              <a:t>In 2021</a:t>
            </a:r>
            <a:endParaRPr lang="en-US" sz="2400" dirty="0">
              <a:solidFill>
                <a:schemeClr val="bg1"/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1070825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 flipV="1">
            <a:off x="500743" y="748206"/>
            <a:ext cx="5078647" cy="8316"/>
          </a:xfrm>
          <a:prstGeom prst="line">
            <a:avLst/>
          </a:prstGeom>
          <a:ln w="25400">
            <a:solidFill>
              <a:srgbClr val="6B8D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388237" y="286541"/>
            <a:ext cx="80499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pc="600" dirty="0">
                <a:solidFill>
                  <a:srgbClr val="6B8DC4"/>
                </a:solidFill>
              </a:rPr>
              <a:t>ECONOMIC VULNERABILITY</a:t>
            </a:r>
            <a:endParaRPr lang="en-GB" sz="2400" b="1" spc="600" dirty="0">
              <a:solidFill>
                <a:srgbClr val="6B8DC4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76BC42-4A7E-4131-912C-56BAB358C428}"/>
              </a:ext>
            </a:extLst>
          </p:cNvPr>
          <p:cNvSpPr txBox="1"/>
          <p:nvPr/>
        </p:nvSpPr>
        <p:spPr>
          <a:xfrm>
            <a:off x="398044" y="857172"/>
            <a:ext cx="102699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pc="600" dirty="0">
                <a:solidFill>
                  <a:srgbClr val="6FC4BF"/>
                </a:solidFill>
              </a:rPr>
              <a:t>REASONS AND SOURCES OF DEBT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E67197F-585A-4729-8FF4-58C6F250C0EA}"/>
              </a:ext>
            </a:extLst>
          </p:cNvPr>
          <p:cNvSpPr txBox="1"/>
          <p:nvPr/>
        </p:nvSpPr>
        <p:spPr>
          <a:xfrm>
            <a:off x="1133876" y="1576407"/>
            <a:ext cx="4346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spc="600" dirty="0">
                <a:solidFill>
                  <a:srgbClr val="343A65"/>
                </a:solidFill>
              </a:rPr>
              <a:t>REASONS FOR DEBT</a:t>
            </a:r>
          </a:p>
        </p:txBody>
      </p:sp>
      <p:sp>
        <p:nvSpPr>
          <p:cNvPr id="51" name="Rectangle 50"/>
          <p:cNvSpPr/>
          <p:nvPr/>
        </p:nvSpPr>
        <p:spPr>
          <a:xfrm>
            <a:off x="2272700" y="5109429"/>
            <a:ext cx="7989852" cy="1450455"/>
          </a:xfrm>
          <a:prstGeom prst="rect">
            <a:avLst/>
          </a:prstGeom>
          <a:solidFill>
            <a:srgbClr val="6B8D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FEE324F-0AD5-429D-B864-138273D6BF18}"/>
              </a:ext>
            </a:extLst>
          </p:cNvPr>
          <p:cNvSpPr txBox="1"/>
          <p:nvPr/>
        </p:nvSpPr>
        <p:spPr>
          <a:xfrm>
            <a:off x="2261266" y="5726791"/>
            <a:ext cx="80012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Tx/>
              <a:buChar char="-"/>
            </a:pPr>
            <a:r>
              <a:rPr lang="en-GB" dirty="0">
                <a:solidFill>
                  <a:schemeClr val="bg1"/>
                </a:solidFill>
                <a:latin typeface="Calibri" charset="0"/>
              </a:rPr>
              <a:t>Reasons for borrowing: Food 93%, Rent 49% and medicine 31%</a:t>
            </a:r>
          </a:p>
          <a:p>
            <a:pPr marL="285750" indent="-285750" algn="ctr">
              <a:buFontTx/>
              <a:buChar char="-"/>
            </a:pPr>
            <a:r>
              <a:rPr lang="en-GB" dirty="0">
                <a:solidFill>
                  <a:schemeClr val="bg1"/>
                </a:solidFill>
                <a:latin typeface="Calibri" charset="0"/>
                <a:cs typeface="Arial"/>
              </a:rPr>
              <a:t>Source of borrowing: Friends in Lebanon 80%, Supermarket 50%, Landlord 17%</a:t>
            </a:r>
            <a:endParaRPr lang="en-GB" dirty="0">
              <a:solidFill>
                <a:schemeClr val="bg1"/>
              </a:solidFill>
              <a:cs typeface="Arial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5793165" y="5244878"/>
            <a:ext cx="11144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  <a:cs typeface="Arial"/>
              </a:rPr>
              <a:t>In 2021</a:t>
            </a:r>
            <a:endParaRPr lang="en-US" sz="2400" dirty="0">
              <a:solidFill>
                <a:schemeClr val="bg1"/>
              </a:solidFill>
              <a:cs typeface="Arial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E67197F-585A-4729-8FF4-58C6F250C0EA}"/>
              </a:ext>
            </a:extLst>
          </p:cNvPr>
          <p:cNvSpPr txBox="1"/>
          <p:nvPr/>
        </p:nvSpPr>
        <p:spPr>
          <a:xfrm>
            <a:off x="6923376" y="1611512"/>
            <a:ext cx="4346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spc="600" dirty="0">
                <a:solidFill>
                  <a:srgbClr val="343A65"/>
                </a:solidFill>
              </a:rPr>
              <a:t>SOURCE OF BORROWING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298" y="2216911"/>
            <a:ext cx="4827553" cy="21142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7200" y="2426370"/>
            <a:ext cx="3647868" cy="1904816"/>
          </a:xfrm>
          <a:prstGeom prst="rect">
            <a:avLst/>
          </a:prstGeom>
        </p:spPr>
      </p:pic>
      <p:sp>
        <p:nvSpPr>
          <p:cNvPr id="55" name="TextBox 54"/>
          <p:cNvSpPr txBox="1"/>
          <p:nvPr/>
        </p:nvSpPr>
        <p:spPr>
          <a:xfrm>
            <a:off x="724336" y="1840246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43A65"/>
                </a:solidFill>
              </a:rPr>
              <a:t>93%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1318973" y="2869456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43A65"/>
                </a:solidFill>
              </a:rPr>
              <a:t>46%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1934981" y="3156437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43A65"/>
                </a:solidFill>
              </a:rPr>
              <a:t>35%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2542062" y="3156437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43A65"/>
                </a:solidFill>
              </a:rPr>
              <a:t>35%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3152540" y="3403793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43A65"/>
                </a:solidFill>
              </a:rPr>
              <a:t>24%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3817157" y="3676373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43A65"/>
                </a:solidFill>
              </a:rPr>
              <a:t>12%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4413230" y="3757174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43A65"/>
                </a:solidFill>
              </a:rPr>
              <a:t>9%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5000672" y="3819114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43A65"/>
                </a:solidFill>
              </a:rPr>
              <a:t>6%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7114340" y="2038180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43A65"/>
                </a:solidFill>
              </a:rPr>
              <a:t>85%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7667534" y="2791683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43A65"/>
                </a:solidFill>
              </a:rPr>
              <a:t>52%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8325387" y="3594877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43A65"/>
                </a:solidFill>
              </a:rPr>
              <a:t>16%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8916457" y="3860255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43A65"/>
                </a:solidFill>
              </a:rPr>
              <a:t>5%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9561577" y="3926579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43A65"/>
                </a:solidFill>
              </a:rPr>
              <a:t>3%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10190124" y="3976239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43A65"/>
                </a:solidFill>
              </a:rPr>
              <a:t>1%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754617" y="4397142"/>
            <a:ext cx="8226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343A65"/>
                </a:solidFill>
              </a:rPr>
              <a:t>Food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1349254" y="4397142"/>
            <a:ext cx="8226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343A65"/>
                </a:solidFill>
              </a:rPr>
              <a:t>Rent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1934981" y="4397142"/>
            <a:ext cx="8226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343A65"/>
                </a:solidFill>
              </a:rPr>
              <a:t>Medicine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2577991" y="4397142"/>
            <a:ext cx="8226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343A65"/>
                </a:solidFill>
              </a:rPr>
              <a:t>Essential non-food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3217223" y="4397142"/>
            <a:ext cx="8226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343A65"/>
                </a:solidFill>
              </a:rPr>
              <a:t>Health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3791822" y="4397142"/>
            <a:ext cx="8226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343A65"/>
                </a:solidFill>
              </a:rPr>
              <a:t>Instant formula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4382812" y="4397142"/>
            <a:ext cx="8226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343A65"/>
                </a:solidFill>
              </a:rPr>
              <a:t>Debt repay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4999167" y="4397142"/>
            <a:ext cx="8226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343A65"/>
                </a:solidFill>
              </a:rPr>
              <a:t>Water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7103554" y="4397142"/>
            <a:ext cx="8226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343A65"/>
                </a:solidFill>
              </a:rPr>
              <a:t>Friends in Lebanon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7651072" y="4397142"/>
            <a:ext cx="9933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343A65"/>
                </a:solidFill>
              </a:rPr>
              <a:t>Super-</a:t>
            </a:r>
          </a:p>
          <a:p>
            <a:pPr algn="ctr"/>
            <a:r>
              <a:rPr lang="en-US" sz="1200" dirty="0">
                <a:solidFill>
                  <a:srgbClr val="343A65"/>
                </a:solidFill>
              </a:rPr>
              <a:t>market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8255193" y="4397142"/>
            <a:ext cx="9933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343A65"/>
                </a:solidFill>
              </a:rPr>
              <a:t>Landlord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8881480" y="4397142"/>
            <a:ext cx="9933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343A65"/>
                </a:solidFill>
              </a:rPr>
              <a:t>Pharmacy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9611577" y="4397142"/>
            <a:ext cx="8029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343A65"/>
                </a:solidFill>
              </a:rPr>
              <a:t>Friends not in Lebanon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10190124" y="4397142"/>
            <a:ext cx="8029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343A65"/>
                </a:solidFill>
              </a:rPr>
              <a:t>Shawish</a:t>
            </a:r>
          </a:p>
        </p:txBody>
      </p:sp>
    </p:spTree>
    <p:extLst>
      <p:ext uri="{BB962C8B-B14F-4D97-AF65-F5344CB8AC3E}">
        <p14:creationId xmlns:p14="http://schemas.microsoft.com/office/powerpoint/2010/main" val="139498145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6A1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604157" y="2644170"/>
            <a:ext cx="80499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spc="600" dirty="0">
                <a:solidFill>
                  <a:schemeClr val="bg1"/>
                </a:solidFill>
              </a:rPr>
              <a:t>SHELTER</a:t>
            </a:r>
            <a:endParaRPr lang="en-GB" sz="4800" spc="600" dirty="0">
              <a:solidFill>
                <a:schemeClr val="bg1"/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767443" y="3475167"/>
            <a:ext cx="2419510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B8D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TextBox 10"/>
          <p:cNvSpPr txBox="1"/>
          <p:nvPr/>
        </p:nvSpPr>
        <p:spPr>
          <a:xfrm>
            <a:off x="604157" y="3013501"/>
            <a:ext cx="80499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spc="600" dirty="0">
                <a:solidFill>
                  <a:srgbClr val="B9D67D"/>
                </a:solidFill>
              </a:rPr>
              <a:t>FOOD CONSUMPTION</a:t>
            </a:r>
            <a:endParaRPr lang="en-GB" sz="4800" spc="600" dirty="0">
              <a:solidFill>
                <a:srgbClr val="B9D67D"/>
              </a:solidFill>
            </a:endParaRPr>
          </a:p>
        </p:txBody>
      </p:sp>
      <p:cxnSp>
        <p:nvCxnSpPr>
          <p:cNvPr id="12" name="Straight Connector 11"/>
          <p:cNvCxnSpPr>
            <a:cxnSpLocks/>
          </p:cNvCxnSpPr>
          <p:nvPr/>
        </p:nvCxnSpPr>
        <p:spPr>
          <a:xfrm>
            <a:off x="767443" y="3844498"/>
            <a:ext cx="6585857" cy="0"/>
          </a:xfrm>
          <a:prstGeom prst="line">
            <a:avLst/>
          </a:prstGeom>
          <a:ln w="25400">
            <a:solidFill>
              <a:srgbClr val="B9D6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435669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8093" y="2311926"/>
            <a:ext cx="2052004" cy="205200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4794" y="2336430"/>
            <a:ext cx="2060180" cy="203079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61822" y="2309395"/>
            <a:ext cx="2060180" cy="2030796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8425657" y="2516743"/>
            <a:ext cx="1118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18%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116102" y="2516743"/>
            <a:ext cx="1118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14%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933431" y="2641823"/>
            <a:ext cx="1118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19%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596423" y="4477983"/>
            <a:ext cx="51890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dirty="0">
                <a:solidFill>
                  <a:srgbClr val="343A65"/>
                </a:solidFill>
              </a:rPr>
              <a:t>2020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3650972" y="1693379"/>
            <a:ext cx="49302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spc="600" dirty="0">
                <a:solidFill>
                  <a:srgbClr val="343A65"/>
                </a:solidFill>
              </a:rPr>
              <a:t>FOOD CONSUMPTION GROUPS</a:t>
            </a:r>
          </a:p>
        </p:txBody>
      </p:sp>
      <p:cxnSp>
        <p:nvCxnSpPr>
          <p:cNvPr id="41" name="Straight Connector 40"/>
          <p:cNvCxnSpPr>
            <a:cxnSpLocks/>
          </p:cNvCxnSpPr>
          <p:nvPr/>
        </p:nvCxnSpPr>
        <p:spPr>
          <a:xfrm>
            <a:off x="500743" y="756522"/>
            <a:ext cx="4045857" cy="0"/>
          </a:xfrm>
          <a:prstGeom prst="line">
            <a:avLst/>
          </a:prstGeom>
          <a:ln w="25400">
            <a:solidFill>
              <a:srgbClr val="6B8D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388237" y="286542"/>
            <a:ext cx="52886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pc="600" dirty="0">
                <a:solidFill>
                  <a:srgbClr val="6B8DC4"/>
                </a:solidFill>
              </a:rPr>
              <a:t>FOOD CONSUMPTION</a:t>
            </a:r>
            <a:endParaRPr lang="en-GB" sz="2400" b="1" spc="600" dirty="0">
              <a:solidFill>
                <a:srgbClr val="6B8DC4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5840760" y="4477983"/>
            <a:ext cx="51890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dirty="0">
                <a:solidFill>
                  <a:srgbClr val="343A65"/>
                </a:solidFill>
              </a:rPr>
              <a:t>2021</a:t>
            </a:r>
          </a:p>
        </p:txBody>
      </p:sp>
      <p:sp>
        <p:nvSpPr>
          <p:cNvPr id="37" name="Rectangle 36"/>
          <p:cNvSpPr/>
          <p:nvPr/>
        </p:nvSpPr>
        <p:spPr>
          <a:xfrm>
            <a:off x="8231359" y="4477983"/>
            <a:ext cx="51890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dirty="0">
                <a:solidFill>
                  <a:srgbClr val="343A65"/>
                </a:solidFill>
              </a:rPr>
              <a:t>2022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4099381" y="3504524"/>
            <a:ext cx="1118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30%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2997237" y="3140127"/>
            <a:ext cx="1118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51%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6476193" y="3319858"/>
            <a:ext cx="1118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32%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5236374" y="3243801"/>
            <a:ext cx="1118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54%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8470627" y="3605731"/>
            <a:ext cx="1118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39%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7402906" y="2954730"/>
            <a:ext cx="1118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43%</a:t>
            </a:r>
            <a:endParaRPr lang="en-GB" b="1" dirty="0">
              <a:solidFill>
                <a:schemeClr val="bg1"/>
              </a:solidFill>
            </a:endParaRPr>
          </a:p>
        </p:txBody>
      </p:sp>
      <p:grpSp>
        <p:nvGrpSpPr>
          <p:cNvPr id="57" name="Group 56"/>
          <p:cNvGrpSpPr/>
          <p:nvPr/>
        </p:nvGrpSpPr>
        <p:grpSpPr>
          <a:xfrm>
            <a:off x="4658426" y="5038670"/>
            <a:ext cx="3183415" cy="276999"/>
            <a:chOff x="7524666" y="6351521"/>
            <a:chExt cx="3183415" cy="276999"/>
          </a:xfrm>
        </p:grpSpPr>
        <p:sp>
          <p:nvSpPr>
            <p:cNvPr id="59" name="TextBox 58"/>
            <p:cNvSpPr txBox="1"/>
            <p:nvPr/>
          </p:nvSpPr>
          <p:spPr>
            <a:xfrm>
              <a:off x="7769905" y="6351521"/>
              <a:ext cx="4781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343A65"/>
                  </a:solidFill>
                </a:rPr>
                <a:t>Poor</a:t>
              </a: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8643565" y="6351521"/>
              <a:ext cx="83830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343A65"/>
                  </a:solidFill>
                </a:rPr>
                <a:t>Borderline</a:t>
              </a: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9830212" y="6351521"/>
              <a:ext cx="87786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343A65"/>
                  </a:solidFill>
                </a:rPr>
                <a:t>Acceptable</a:t>
              </a:r>
            </a:p>
          </p:txBody>
        </p:sp>
        <p:sp>
          <p:nvSpPr>
            <p:cNvPr id="63" name="Rectangle 62"/>
            <p:cNvSpPr/>
            <p:nvPr/>
          </p:nvSpPr>
          <p:spPr>
            <a:xfrm>
              <a:off x="7524666" y="6364773"/>
              <a:ext cx="261333" cy="261333"/>
            </a:xfrm>
            <a:prstGeom prst="rect">
              <a:avLst/>
            </a:prstGeom>
            <a:solidFill>
              <a:srgbClr val="B9D6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" name="Rectangle 63"/>
            <p:cNvSpPr/>
            <p:nvPr/>
          </p:nvSpPr>
          <p:spPr>
            <a:xfrm>
              <a:off x="8399617" y="6364773"/>
              <a:ext cx="261333" cy="261333"/>
            </a:xfrm>
            <a:prstGeom prst="rect">
              <a:avLst/>
            </a:prstGeom>
            <a:solidFill>
              <a:srgbClr val="69C3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Rectangle 64"/>
            <p:cNvSpPr/>
            <p:nvPr/>
          </p:nvSpPr>
          <p:spPr>
            <a:xfrm>
              <a:off x="9568879" y="6364773"/>
              <a:ext cx="261333" cy="261333"/>
            </a:xfrm>
            <a:prstGeom prst="rect">
              <a:avLst/>
            </a:prstGeom>
            <a:solidFill>
              <a:srgbClr val="6B8D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7883211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618917" y="2823588"/>
            <a:ext cx="2817728" cy="2171020"/>
          </a:xfrm>
          <a:prstGeom prst="rect">
            <a:avLst/>
          </a:prstGeom>
          <a:solidFill>
            <a:srgbClr val="6B8D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2016813" y="1619107"/>
            <a:ext cx="418390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spc="600" dirty="0">
                <a:solidFill>
                  <a:srgbClr val="343A65"/>
                </a:solidFill>
              </a:rPr>
              <a:t>FOOD CONSUMPTION SCORE NUTRITION</a:t>
            </a:r>
          </a:p>
        </p:txBody>
      </p:sp>
      <p:cxnSp>
        <p:nvCxnSpPr>
          <p:cNvPr id="41" name="Straight Connector 40"/>
          <p:cNvCxnSpPr>
            <a:cxnSpLocks/>
          </p:cNvCxnSpPr>
          <p:nvPr/>
        </p:nvCxnSpPr>
        <p:spPr>
          <a:xfrm>
            <a:off x="500743" y="756522"/>
            <a:ext cx="4078952" cy="0"/>
          </a:xfrm>
          <a:prstGeom prst="line">
            <a:avLst/>
          </a:prstGeom>
          <a:ln w="25400">
            <a:solidFill>
              <a:srgbClr val="6B8D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388237" y="286541"/>
            <a:ext cx="80499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pc="600" dirty="0">
                <a:solidFill>
                  <a:srgbClr val="6B8DC4"/>
                </a:solidFill>
              </a:rPr>
              <a:t>FOOD CONSUMPTION</a:t>
            </a:r>
            <a:endParaRPr lang="en-GB" sz="2400" b="1" spc="600" dirty="0">
              <a:solidFill>
                <a:srgbClr val="6B8DC4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2003082" y="5551287"/>
            <a:ext cx="4594843" cy="302022"/>
            <a:chOff x="5101093" y="5713919"/>
            <a:chExt cx="4594843" cy="302022"/>
          </a:xfrm>
        </p:grpSpPr>
        <p:grpSp>
          <p:nvGrpSpPr>
            <p:cNvPr id="57" name="Group 56"/>
            <p:cNvGrpSpPr/>
            <p:nvPr/>
          </p:nvGrpSpPr>
          <p:grpSpPr>
            <a:xfrm>
              <a:off x="5101093" y="5713919"/>
              <a:ext cx="3275959" cy="276999"/>
              <a:chOff x="7959381" y="6351521"/>
              <a:chExt cx="3275959" cy="276999"/>
            </a:xfrm>
          </p:grpSpPr>
          <p:sp>
            <p:nvSpPr>
              <p:cNvPr id="60" name="TextBox 59"/>
              <p:cNvSpPr txBox="1"/>
              <p:nvPr/>
            </p:nvSpPr>
            <p:spPr>
              <a:xfrm>
                <a:off x="8203329" y="6351521"/>
                <a:ext cx="124098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solidFill>
                      <a:srgbClr val="343A65"/>
                    </a:solidFill>
                  </a:rPr>
                  <a:t>Never consumed</a:t>
                </a:r>
              </a:p>
            </p:txBody>
          </p:sp>
          <p:sp>
            <p:nvSpPr>
              <p:cNvPr id="61" name="TextBox 60"/>
              <p:cNvSpPr txBox="1"/>
              <p:nvPr/>
            </p:nvSpPr>
            <p:spPr>
              <a:xfrm>
                <a:off x="9830212" y="6351521"/>
                <a:ext cx="140512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solidFill>
                      <a:srgbClr val="343A65"/>
                    </a:solidFill>
                  </a:rPr>
                  <a:t>1 to 5 times a week</a:t>
                </a:r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7959381" y="6364773"/>
                <a:ext cx="261333" cy="261333"/>
              </a:xfrm>
              <a:prstGeom prst="rect">
                <a:avLst/>
              </a:prstGeom>
              <a:solidFill>
                <a:srgbClr val="69C3B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9568879" y="6364773"/>
                <a:ext cx="261333" cy="261333"/>
              </a:xfrm>
              <a:prstGeom prst="rect">
                <a:avLst/>
              </a:prstGeom>
              <a:solidFill>
                <a:srgbClr val="6B8DC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62" name="TextBox 61"/>
            <p:cNvSpPr txBox="1"/>
            <p:nvPr/>
          </p:nvSpPr>
          <p:spPr>
            <a:xfrm>
              <a:off x="8713679" y="5738942"/>
              <a:ext cx="9822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343A65"/>
                  </a:solidFill>
                </a:rPr>
                <a:t>At least daily</a:t>
              </a:r>
            </a:p>
          </p:txBody>
        </p:sp>
        <p:sp>
          <p:nvSpPr>
            <p:cNvPr id="66" name="Rectangle 65"/>
            <p:cNvSpPr/>
            <p:nvPr/>
          </p:nvSpPr>
          <p:spPr>
            <a:xfrm>
              <a:off x="8484668" y="5726491"/>
              <a:ext cx="261333" cy="261333"/>
            </a:xfrm>
            <a:prstGeom prst="rect">
              <a:avLst/>
            </a:prstGeom>
            <a:solidFill>
              <a:srgbClr val="343A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7" name="TextBox 66">
            <a:extLst>
              <a:ext uri="{FF2B5EF4-FFF2-40B4-BE49-F238E27FC236}">
                <a16:creationId xmlns:a16="http://schemas.microsoft.com/office/drawing/2014/main" id="{38C1239B-681C-4B78-8171-584E33E452CF}"/>
              </a:ext>
            </a:extLst>
          </p:cNvPr>
          <p:cNvSpPr txBox="1"/>
          <p:nvPr/>
        </p:nvSpPr>
        <p:spPr>
          <a:xfrm>
            <a:off x="7674113" y="3379794"/>
            <a:ext cx="276253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cs typeface="Arial"/>
              </a:rPr>
              <a:t>36% </a:t>
            </a:r>
            <a:r>
              <a:rPr lang="en-US" dirty="0">
                <a:solidFill>
                  <a:schemeClr val="bg1"/>
                </a:solidFill>
                <a:latin typeface="Calibri" charset="0"/>
              </a:rPr>
              <a:t>of HH consumed Vitamin A on a daily basis</a:t>
            </a:r>
          </a:p>
          <a:p>
            <a:pPr algn="ctr"/>
            <a:endParaRPr lang="en-US" dirty="0">
              <a:solidFill>
                <a:schemeClr val="bg1"/>
              </a:solidFill>
              <a:latin typeface="Calibri" charset="0"/>
            </a:endParaRPr>
          </a:p>
          <a:p>
            <a:pPr algn="ctr"/>
            <a:r>
              <a:rPr lang="en-US" dirty="0">
                <a:solidFill>
                  <a:schemeClr val="bg1"/>
                </a:solidFill>
                <a:cs typeface="Arial"/>
              </a:rPr>
              <a:t>44% </a:t>
            </a:r>
            <a:r>
              <a:rPr lang="en-US" dirty="0">
                <a:solidFill>
                  <a:schemeClr val="bg1"/>
                </a:solidFill>
                <a:latin typeface="Calibri" charset="0"/>
              </a:rPr>
              <a:t>consumed proteins on a daily basis</a:t>
            </a:r>
          </a:p>
        </p:txBody>
      </p:sp>
      <p:sp>
        <p:nvSpPr>
          <p:cNvPr id="68" name="Rectangle 67"/>
          <p:cNvSpPr/>
          <p:nvPr/>
        </p:nvSpPr>
        <p:spPr>
          <a:xfrm>
            <a:off x="7077446" y="2917692"/>
            <a:ext cx="390067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cs typeface="Arial"/>
              </a:rPr>
              <a:t>In 2021</a:t>
            </a:r>
          </a:p>
        </p:txBody>
      </p:sp>
      <p:sp>
        <p:nvSpPr>
          <p:cNvPr id="72" name="Rectangle 71"/>
          <p:cNvSpPr/>
          <p:nvPr/>
        </p:nvSpPr>
        <p:spPr>
          <a:xfrm>
            <a:off x="3751021" y="5093663"/>
            <a:ext cx="82867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dirty="0">
                <a:solidFill>
                  <a:srgbClr val="343A65"/>
                </a:solidFill>
              </a:rPr>
              <a:t>Protein</a:t>
            </a:r>
          </a:p>
        </p:txBody>
      </p:sp>
      <p:sp>
        <p:nvSpPr>
          <p:cNvPr id="73" name="Rectangle 72"/>
          <p:cNvSpPr/>
          <p:nvPr/>
        </p:nvSpPr>
        <p:spPr>
          <a:xfrm>
            <a:off x="5461765" y="5093663"/>
            <a:ext cx="50331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dirty="0">
                <a:solidFill>
                  <a:srgbClr val="343A65"/>
                </a:solidFill>
              </a:rPr>
              <a:t>iron</a:t>
            </a:r>
          </a:p>
        </p:txBody>
      </p:sp>
      <p:sp>
        <p:nvSpPr>
          <p:cNvPr id="75" name="Rectangle 74"/>
          <p:cNvSpPr/>
          <p:nvPr/>
        </p:nvSpPr>
        <p:spPr>
          <a:xfrm>
            <a:off x="1698235" y="5093663"/>
            <a:ext cx="121889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dirty="0">
                <a:solidFill>
                  <a:srgbClr val="343A65"/>
                </a:solidFill>
              </a:rPr>
              <a:t>Vitamin A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6622" y="2689832"/>
            <a:ext cx="4765333" cy="2312887"/>
          </a:xfrm>
          <a:prstGeom prst="rect">
            <a:avLst/>
          </a:prstGeom>
        </p:spPr>
      </p:pic>
      <p:sp>
        <p:nvSpPr>
          <p:cNvPr id="52" name="TextBox 51"/>
          <p:cNvSpPr txBox="1"/>
          <p:nvPr/>
        </p:nvSpPr>
        <p:spPr>
          <a:xfrm>
            <a:off x="1746128" y="4110109"/>
            <a:ext cx="69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43A65"/>
                </a:solidFill>
              </a:rPr>
              <a:t>15%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2213429" y="2687418"/>
            <a:ext cx="69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43A65"/>
                </a:solidFill>
              </a:rPr>
              <a:t>60%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2671508" y="3863029"/>
            <a:ext cx="69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43A65"/>
                </a:solidFill>
              </a:rPr>
              <a:t>24%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3474740" y="4436458"/>
            <a:ext cx="69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43A65"/>
                </a:solidFill>
              </a:rPr>
              <a:t>6%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908044" y="2738143"/>
            <a:ext cx="69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43A65"/>
                </a:solidFill>
              </a:rPr>
              <a:t>59%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4383466" y="3525176"/>
            <a:ext cx="69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43A65"/>
                </a:solidFill>
              </a:rPr>
              <a:t>34%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5172488" y="2330211"/>
            <a:ext cx="69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43A65"/>
                </a:solidFill>
              </a:rPr>
              <a:t>72%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5649799" y="3709842"/>
            <a:ext cx="69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43A65"/>
                </a:solidFill>
              </a:rPr>
              <a:t>28%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6082269" y="4645838"/>
            <a:ext cx="69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43A65"/>
                </a:solidFill>
              </a:rPr>
              <a:t>0%</a:t>
            </a:r>
            <a:endParaRPr lang="en-GB" b="1" dirty="0">
              <a:solidFill>
                <a:srgbClr val="343A6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202913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6A1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604157" y="2644170"/>
            <a:ext cx="80499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spc="600" dirty="0">
                <a:solidFill>
                  <a:schemeClr val="bg1"/>
                </a:solidFill>
              </a:rPr>
              <a:t>SHELTER</a:t>
            </a:r>
            <a:endParaRPr lang="en-GB" sz="4800" spc="600" dirty="0">
              <a:solidFill>
                <a:schemeClr val="bg1"/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767443" y="3475167"/>
            <a:ext cx="2419510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B8D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TextBox 10"/>
          <p:cNvSpPr txBox="1"/>
          <p:nvPr/>
        </p:nvSpPr>
        <p:spPr>
          <a:xfrm>
            <a:off x="604157" y="3013501"/>
            <a:ext cx="80499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spc="600" dirty="0">
                <a:solidFill>
                  <a:srgbClr val="B9D67D"/>
                </a:solidFill>
              </a:rPr>
              <a:t>COPING STRATEGIES</a:t>
            </a:r>
            <a:endParaRPr lang="en-GB" sz="4800" spc="600" dirty="0">
              <a:solidFill>
                <a:srgbClr val="B9D67D"/>
              </a:solidFill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767443" y="3844498"/>
            <a:ext cx="6146313" cy="0"/>
          </a:xfrm>
          <a:prstGeom prst="line">
            <a:avLst/>
          </a:prstGeom>
          <a:ln w="25400">
            <a:solidFill>
              <a:srgbClr val="B9D6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796944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4E67197F-585A-4729-8FF4-58C6F250C0EA}"/>
              </a:ext>
            </a:extLst>
          </p:cNvPr>
          <p:cNvSpPr txBox="1"/>
          <p:nvPr/>
        </p:nvSpPr>
        <p:spPr>
          <a:xfrm>
            <a:off x="3539958" y="1360998"/>
            <a:ext cx="7597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pc="600" dirty="0">
                <a:solidFill>
                  <a:srgbClr val="343A65"/>
                </a:solidFill>
              </a:rPr>
              <a:t>FOOD-BASED COPING STRATEGIES</a:t>
            </a:r>
          </a:p>
        </p:txBody>
      </p:sp>
      <p:cxnSp>
        <p:nvCxnSpPr>
          <p:cNvPr id="78" name="Straight Connector 77"/>
          <p:cNvCxnSpPr/>
          <p:nvPr/>
        </p:nvCxnSpPr>
        <p:spPr>
          <a:xfrm flipV="1">
            <a:off x="500743" y="748206"/>
            <a:ext cx="3753034" cy="8316"/>
          </a:xfrm>
          <a:prstGeom prst="line">
            <a:avLst/>
          </a:prstGeom>
          <a:ln w="25400">
            <a:solidFill>
              <a:srgbClr val="6B8D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/>
          <p:cNvSpPr txBox="1"/>
          <p:nvPr/>
        </p:nvSpPr>
        <p:spPr>
          <a:xfrm>
            <a:off x="388237" y="286541"/>
            <a:ext cx="80499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pc="600" dirty="0">
                <a:solidFill>
                  <a:srgbClr val="6B8DC4"/>
                </a:solidFill>
              </a:rPr>
              <a:t>COPING STRATEGIES</a:t>
            </a:r>
            <a:endParaRPr lang="en-GB" sz="2400" b="1" spc="600" dirty="0">
              <a:solidFill>
                <a:srgbClr val="6B8DC4"/>
              </a:solidFill>
            </a:endParaRPr>
          </a:p>
        </p:txBody>
      </p:sp>
      <p:pic>
        <p:nvPicPr>
          <p:cNvPr id="111" name="Picture 1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726" y="2415953"/>
            <a:ext cx="9228748" cy="2732735"/>
          </a:xfrm>
          <a:prstGeom prst="rect">
            <a:avLst/>
          </a:prstGeom>
        </p:spPr>
      </p:pic>
      <p:grpSp>
        <p:nvGrpSpPr>
          <p:cNvPr id="112" name="Group 111"/>
          <p:cNvGrpSpPr/>
          <p:nvPr/>
        </p:nvGrpSpPr>
        <p:grpSpPr>
          <a:xfrm>
            <a:off x="7283751" y="6130877"/>
            <a:ext cx="3764323" cy="276999"/>
            <a:chOff x="7524666" y="6351521"/>
            <a:chExt cx="3764323" cy="276999"/>
          </a:xfrm>
        </p:grpSpPr>
        <p:sp>
          <p:nvSpPr>
            <p:cNvPr id="113" name="TextBox 112"/>
            <p:cNvSpPr txBox="1"/>
            <p:nvPr/>
          </p:nvSpPr>
          <p:spPr>
            <a:xfrm>
              <a:off x="7769905" y="6351521"/>
              <a:ext cx="49885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343A65"/>
                  </a:solidFill>
                </a:rPr>
                <a:t>2019</a:t>
              </a:r>
            </a:p>
          </p:txBody>
        </p:sp>
        <p:sp>
          <p:nvSpPr>
            <p:cNvPr id="114" name="TextBox 113"/>
            <p:cNvSpPr txBox="1"/>
            <p:nvPr/>
          </p:nvSpPr>
          <p:spPr>
            <a:xfrm>
              <a:off x="8824211" y="6351521"/>
              <a:ext cx="49885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343A65"/>
                  </a:solidFill>
                </a:rPr>
                <a:t>2020</a:t>
              </a:r>
            </a:p>
          </p:txBody>
        </p:sp>
        <p:sp>
          <p:nvSpPr>
            <p:cNvPr id="115" name="TextBox 114"/>
            <p:cNvSpPr txBox="1"/>
            <p:nvPr/>
          </p:nvSpPr>
          <p:spPr>
            <a:xfrm>
              <a:off x="9830212" y="6351521"/>
              <a:ext cx="49885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343A65"/>
                  </a:solidFill>
                </a:rPr>
                <a:t>2021</a:t>
              </a:r>
            </a:p>
          </p:txBody>
        </p:sp>
        <p:sp>
          <p:nvSpPr>
            <p:cNvPr id="116" name="Rectangle 115"/>
            <p:cNvSpPr/>
            <p:nvPr/>
          </p:nvSpPr>
          <p:spPr>
            <a:xfrm>
              <a:off x="7524666" y="6364773"/>
              <a:ext cx="261333" cy="261333"/>
            </a:xfrm>
            <a:prstGeom prst="rect">
              <a:avLst/>
            </a:prstGeom>
            <a:solidFill>
              <a:srgbClr val="B9D6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7" name="Rectangle 116"/>
            <p:cNvSpPr/>
            <p:nvPr/>
          </p:nvSpPr>
          <p:spPr>
            <a:xfrm>
              <a:off x="8580263" y="6364773"/>
              <a:ext cx="261333" cy="261333"/>
            </a:xfrm>
            <a:prstGeom prst="rect">
              <a:avLst/>
            </a:prstGeom>
            <a:solidFill>
              <a:srgbClr val="69C3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8" name="Rectangle 117"/>
            <p:cNvSpPr/>
            <p:nvPr/>
          </p:nvSpPr>
          <p:spPr>
            <a:xfrm>
              <a:off x="9568879" y="6364773"/>
              <a:ext cx="261333" cy="261333"/>
            </a:xfrm>
            <a:prstGeom prst="rect">
              <a:avLst/>
            </a:prstGeom>
            <a:solidFill>
              <a:srgbClr val="6B8D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9" name="TextBox 118"/>
            <p:cNvSpPr txBox="1"/>
            <p:nvPr/>
          </p:nvSpPr>
          <p:spPr>
            <a:xfrm>
              <a:off x="10790134" y="6351521"/>
              <a:ext cx="49885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343A65"/>
                  </a:solidFill>
                </a:rPr>
                <a:t>2022</a:t>
              </a:r>
            </a:p>
          </p:txBody>
        </p:sp>
        <p:sp>
          <p:nvSpPr>
            <p:cNvPr id="120" name="Rectangle 119"/>
            <p:cNvSpPr/>
            <p:nvPr/>
          </p:nvSpPr>
          <p:spPr>
            <a:xfrm>
              <a:off x="10528801" y="6364773"/>
              <a:ext cx="261333" cy="261333"/>
            </a:xfrm>
            <a:prstGeom prst="rect">
              <a:avLst/>
            </a:prstGeom>
            <a:solidFill>
              <a:srgbClr val="343A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21" name="TextBox 120"/>
          <p:cNvSpPr txBox="1"/>
          <p:nvPr/>
        </p:nvSpPr>
        <p:spPr>
          <a:xfrm>
            <a:off x="1575278" y="5207712"/>
            <a:ext cx="1763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343A65"/>
                </a:solidFill>
              </a:rPr>
              <a:t>Relied on less preferred, less expensive food</a:t>
            </a:r>
          </a:p>
        </p:txBody>
      </p:sp>
      <p:sp>
        <p:nvSpPr>
          <p:cNvPr id="122" name="TextBox 121"/>
          <p:cNvSpPr txBox="1"/>
          <p:nvPr/>
        </p:nvSpPr>
        <p:spPr>
          <a:xfrm>
            <a:off x="7499581" y="5183107"/>
            <a:ext cx="14524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343A65"/>
                </a:solidFill>
              </a:rPr>
              <a:t>Borrowed food or relied on help from friends or relatives</a:t>
            </a:r>
          </a:p>
        </p:txBody>
      </p:sp>
      <p:sp>
        <p:nvSpPr>
          <p:cNvPr id="123" name="TextBox 122"/>
          <p:cNvSpPr txBox="1"/>
          <p:nvPr/>
        </p:nvSpPr>
        <p:spPr>
          <a:xfrm>
            <a:off x="5588528" y="5207712"/>
            <a:ext cx="14524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343A65"/>
                </a:solidFill>
              </a:rPr>
              <a:t>Reduced the number of meals eaten per day</a:t>
            </a:r>
          </a:p>
        </p:txBody>
      </p:sp>
      <p:sp>
        <p:nvSpPr>
          <p:cNvPr id="124" name="TextBox 123"/>
          <p:cNvSpPr txBox="1"/>
          <p:nvPr/>
        </p:nvSpPr>
        <p:spPr>
          <a:xfrm>
            <a:off x="3677476" y="5191620"/>
            <a:ext cx="14524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343A65"/>
                </a:solidFill>
              </a:rPr>
              <a:t>Reduced portion size of meals</a:t>
            </a:r>
          </a:p>
        </p:txBody>
      </p:sp>
      <p:sp>
        <p:nvSpPr>
          <p:cNvPr id="125" name="TextBox 124"/>
          <p:cNvSpPr txBox="1"/>
          <p:nvPr/>
        </p:nvSpPr>
        <p:spPr>
          <a:xfrm>
            <a:off x="9211919" y="5176619"/>
            <a:ext cx="18361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343A65"/>
                </a:solidFill>
              </a:rPr>
              <a:t> Restrict consumption by adults in order to young-small children to eat</a:t>
            </a:r>
          </a:p>
        </p:txBody>
      </p:sp>
      <p:sp>
        <p:nvSpPr>
          <p:cNvPr id="126" name="TextBox 125"/>
          <p:cNvSpPr txBox="1"/>
          <p:nvPr/>
        </p:nvSpPr>
        <p:spPr>
          <a:xfrm>
            <a:off x="1409280" y="2315783"/>
            <a:ext cx="8529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343A65"/>
                </a:solidFill>
              </a:rPr>
              <a:t>88%</a:t>
            </a:r>
            <a:endParaRPr lang="en-GB" sz="1600" b="1" dirty="0">
              <a:solidFill>
                <a:srgbClr val="343A65"/>
              </a:solidFill>
            </a:endParaRPr>
          </a:p>
        </p:txBody>
      </p:sp>
      <p:sp>
        <p:nvSpPr>
          <p:cNvPr id="127" name="TextBox 126"/>
          <p:cNvSpPr txBox="1"/>
          <p:nvPr/>
        </p:nvSpPr>
        <p:spPr>
          <a:xfrm>
            <a:off x="1784836" y="2315783"/>
            <a:ext cx="8529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343A65"/>
                </a:solidFill>
              </a:rPr>
              <a:t>88%</a:t>
            </a:r>
            <a:endParaRPr lang="en-GB" sz="1600" b="1" dirty="0">
              <a:solidFill>
                <a:srgbClr val="343A65"/>
              </a:solidFill>
            </a:endParaRPr>
          </a:p>
        </p:txBody>
      </p:sp>
      <p:sp>
        <p:nvSpPr>
          <p:cNvPr id="128" name="TextBox 127"/>
          <p:cNvSpPr txBox="1"/>
          <p:nvPr/>
        </p:nvSpPr>
        <p:spPr>
          <a:xfrm>
            <a:off x="2144065" y="2189971"/>
            <a:ext cx="8529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343A65"/>
                </a:solidFill>
              </a:rPr>
              <a:t>93%</a:t>
            </a:r>
            <a:endParaRPr lang="en-GB" sz="1600" b="1" dirty="0">
              <a:solidFill>
                <a:srgbClr val="343A65"/>
              </a:solidFill>
            </a:endParaRPr>
          </a:p>
        </p:txBody>
      </p:sp>
      <p:sp>
        <p:nvSpPr>
          <p:cNvPr id="129" name="TextBox 128"/>
          <p:cNvSpPr txBox="1"/>
          <p:nvPr/>
        </p:nvSpPr>
        <p:spPr>
          <a:xfrm>
            <a:off x="5234356" y="3077184"/>
            <a:ext cx="8529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343A65"/>
                </a:solidFill>
              </a:rPr>
              <a:t>60%</a:t>
            </a:r>
            <a:endParaRPr lang="en-GB" sz="1600" b="1" dirty="0">
              <a:solidFill>
                <a:srgbClr val="343A65"/>
              </a:solidFill>
            </a:endParaRPr>
          </a:p>
        </p:txBody>
      </p:sp>
      <p:sp>
        <p:nvSpPr>
          <p:cNvPr id="130" name="TextBox 129"/>
          <p:cNvSpPr txBox="1"/>
          <p:nvPr/>
        </p:nvSpPr>
        <p:spPr>
          <a:xfrm>
            <a:off x="5634240" y="2945168"/>
            <a:ext cx="8529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343A65"/>
                </a:solidFill>
              </a:rPr>
              <a:t>65%</a:t>
            </a:r>
            <a:endParaRPr lang="en-GB" sz="1600" b="1" dirty="0">
              <a:solidFill>
                <a:srgbClr val="343A65"/>
              </a:solidFill>
            </a:endParaRPr>
          </a:p>
        </p:txBody>
      </p:sp>
      <p:sp>
        <p:nvSpPr>
          <p:cNvPr id="131" name="TextBox 130"/>
          <p:cNvSpPr txBox="1"/>
          <p:nvPr/>
        </p:nvSpPr>
        <p:spPr>
          <a:xfrm>
            <a:off x="4107921" y="2775891"/>
            <a:ext cx="8529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343A65"/>
                </a:solidFill>
              </a:rPr>
              <a:t>71%</a:t>
            </a:r>
            <a:endParaRPr lang="en-GB" sz="1600" b="1" dirty="0">
              <a:solidFill>
                <a:srgbClr val="343A65"/>
              </a:solidFill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3298629" y="3126600"/>
            <a:ext cx="8529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343A65"/>
                </a:solidFill>
              </a:rPr>
              <a:t>59%</a:t>
            </a:r>
            <a:endParaRPr lang="en-GB" sz="1600" b="1" dirty="0">
              <a:solidFill>
                <a:srgbClr val="343A65"/>
              </a:solidFill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3698513" y="2957323"/>
            <a:ext cx="8529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343A65"/>
                </a:solidFill>
              </a:rPr>
              <a:t>65%</a:t>
            </a:r>
            <a:endParaRPr lang="en-GB" sz="1600" b="1" dirty="0">
              <a:solidFill>
                <a:srgbClr val="343A65"/>
              </a:solidFill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6034123" y="2875320"/>
            <a:ext cx="8529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343A65"/>
                </a:solidFill>
              </a:rPr>
              <a:t>67%</a:t>
            </a:r>
            <a:endParaRPr lang="en-GB" sz="1600" b="1" dirty="0">
              <a:solidFill>
                <a:srgbClr val="343A65"/>
              </a:solidFill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7162303" y="3635665"/>
            <a:ext cx="8529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343A65"/>
                </a:solidFill>
              </a:rPr>
              <a:t>39%</a:t>
            </a:r>
            <a:endParaRPr lang="en-GB" sz="1600" b="1" dirty="0">
              <a:solidFill>
                <a:srgbClr val="343A65"/>
              </a:solidFill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7545084" y="3535495"/>
            <a:ext cx="8529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343A65"/>
                </a:solidFill>
              </a:rPr>
              <a:t>43%</a:t>
            </a:r>
            <a:endParaRPr lang="en-GB" sz="1600" b="1" dirty="0">
              <a:solidFill>
                <a:srgbClr val="343A65"/>
              </a:solidFill>
            </a:endParaRPr>
          </a:p>
        </p:txBody>
      </p:sp>
      <p:sp>
        <p:nvSpPr>
          <p:cNvPr id="137" name="TextBox 136"/>
          <p:cNvSpPr txBox="1"/>
          <p:nvPr/>
        </p:nvSpPr>
        <p:spPr>
          <a:xfrm>
            <a:off x="7927865" y="3598053"/>
            <a:ext cx="8529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343A65"/>
                </a:solidFill>
              </a:rPr>
              <a:t>41%</a:t>
            </a:r>
            <a:endParaRPr lang="en-GB" sz="1600" b="1" dirty="0">
              <a:solidFill>
                <a:srgbClr val="343A65"/>
              </a:solidFill>
            </a:endParaRPr>
          </a:p>
        </p:txBody>
      </p:sp>
      <p:sp>
        <p:nvSpPr>
          <p:cNvPr id="138" name="TextBox 137"/>
          <p:cNvSpPr txBox="1"/>
          <p:nvPr/>
        </p:nvSpPr>
        <p:spPr>
          <a:xfrm>
            <a:off x="9082151" y="3700174"/>
            <a:ext cx="8529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343A65"/>
                </a:solidFill>
              </a:rPr>
              <a:t>37%</a:t>
            </a:r>
            <a:endParaRPr lang="en-GB" sz="1600" b="1" dirty="0">
              <a:solidFill>
                <a:srgbClr val="343A65"/>
              </a:solidFill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9493786" y="3874049"/>
            <a:ext cx="8529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343A65"/>
                </a:solidFill>
              </a:rPr>
              <a:t>30%</a:t>
            </a:r>
            <a:endParaRPr lang="en-GB" sz="1600" b="1" dirty="0">
              <a:solidFill>
                <a:srgbClr val="343A65"/>
              </a:solidFill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9891393" y="3942617"/>
            <a:ext cx="8529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343A65"/>
                </a:solidFill>
              </a:rPr>
              <a:t>28%</a:t>
            </a:r>
            <a:endParaRPr lang="en-GB" sz="1600" b="1" dirty="0">
              <a:solidFill>
                <a:srgbClr val="343A65"/>
              </a:solidFill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2522075" y="2057495"/>
            <a:ext cx="8529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343A65"/>
                </a:solidFill>
              </a:rPr>
              <a:t>96%</a:t>
            </a:r>
            <a:endParaRPr lang="en-GB" sz="1600" b="1" dirty="0">
              <a:solidFill>
                <a:srgbClr val="343A65"/>
              </a:solidFill>
            </a:endParaRPr>
          </a:p>
        </p:txBody>
      </p:sp>
      <p:sp>
        <p:nvSpPr>
          <p:cNvPr id="142" name="TextBox 141"/>
          <p:cNvSpPr txBox="1"/>
          <p:nvPr/>
        </p:nvSpPr>
        <p:spPr>
          <a:xfrm>
            <a:off x="4507804" y="2672622"/>
            <a:ext cx="8529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343A65"/>
                </a:solidFill>
              </a:rPr>
              <a:t>74%</a:t>
            </a:r>
            <a:endParaRPr lang="en-GB" sz="1600" b="1" dirty="0">
              <a:solidFill>
                <a:srgbClr val="343A65"/>
              </a:solidFill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6443531" y="2814161"/>
            <a:ext cx="8529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343A65"/>
                </a:solidFill>
              </a:rPr>
              <a:t>69%</a:t>
            </a:r>
            <a:endParaRPr lang="en-GB" sz="1600" b="1" dirty="0">
              <a:solidFill>
                <a:srgbClr val="343A65"/>
              </a:solidFill>
            </a:endParaRPr>
          </a:p>
        </p:txBody>
      </p:sp>
      <p:sp>
        <p:nvSpPr>
          <p:cNvPr id="144" name="TextBox 143"/>
          <p:cNvSpPr txBox="1"/>
          <p:nvPr/>
        </p:nvSpPr>
        <p:spPr>
          <a:xfrm>
            <a:off x="8354333" y="3356266"/>
            <a:ext cx="8529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343A65"/>
                </a:solidFill>
              </a:rPr>
              <a:t>50%</a:t>
            </a:r>
            <a:endParaRPr lang="en-GB" sz="1600" b="1" dirty="0">
              <a:solidFill>
                <a:srgbClr val="343A65"/>
              </a:solidFill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10236437" y="3584583"/>
            <a:ext cx="8529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343A65"/>
                </a:solidFill>
              </a:rPr>
              <a:t>41%</a:t>
            </a:r>
            <a:endParaRPr lang="en-GB" sz="1600" b="1" dirty="0">
              <a:solidFill>
                <a:srgbClr val="343A6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070361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084" y="2260870"/>
            <a:ext cx="5804069" cy="283209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914284" y="1568916"/>
            <a:ext cx="4916322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6B8DC4"/>
                </a:solidFill>
                <a:cs typeface="Arial"/>
              </a:rPr>
              <a:t>Stress CS: </a:t>
            </a:r>
            <a:r>
              <a:rPr lang="en-US" sz="2000" dirty="0">
                <a:solidFill>
                  <a:srgbClr val="343A65"/>
                </a:solidFill>
                <a:cs typeface="Arial"/>
              </a:rPr>
              <a:t>Purchase food on credit, Sell domestic assets, Spend savings, HH has debts.</a:t>
            </a:r>
          </a:p>
          <a:p>
            <a:endParaRPr lang="en-US" sz="2000" dirty="0">
              <a:solidFill>
                <a:srgbClr val="472D30"/>
              </a:solidFill>
              <a:cs typeface="Arial"/>
            </a:endParaRPr>
          </a:p>
          <a:p>
            <a:r>
              <a:rPr lang="en-US" sz="2000" dirty="0">
                <a:solidFill>
                  <a:srgbClr val="6B8DC4"/>
                </a:solidFill>
                <a:cs typeface="Arial"/>
              </a:rPr>
              <a:t>Crisis CS: </a:t>
            </a:r>
            <a:r>
              <a:rPr lang="en-US" sz="2000" dirty="0">
                <a:solidFill>
                  <a:srgbClr val="343A65"/>
                </a:solidFill>
                <a:cs typeface="Arial"/>
              </a:rPr>
              <a:t>Withdraw children from school, Sell productive assets, Marriage of children under 18, Reduce non-food (education and health) essential expenses.</a:t>
            </a:r>
          </a:p>
          <a:p>
            <a:pPr algn="ctr"/>
            <a:endParaRPr lang="en-US" sz="2000" dirty="0">
              <a:solidFill>
                <a:srgbClr val="30656D"/>
              </a:solidFill>
              <a:cs typeface="Arial"/>
            </a:endParaRPr>
          </a:p>
          <a:p>
            <a:r>
              <a:rPr lang="en-US" sz="2000" dirty="0">
                <a:solidFill>
                  <a:srgbClr val="6B8DC4"/>
                </a:solidFill>
                <a:cs typeface="Arial"/>
              </a:rPr>
              <a:t>Emergency CS: </a:t>
            </a:r>
            <a:r>
              <a:rPr lang="en-US" sz="2000" dirty="0">
                <a:solidFill>
                  <a:srgbClr val="343A65"/>
                </a:solidFill>
                <a:cs typeface="Arial"/>
              </a:rPr>
              <a:t>Send HH member to beg, Involve school children in income generation, Accept high risk or illegal jobs, Sell house or land in Syria.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74022" y="4648641"/>
            <a:ext cx="8529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343A65"/>
                </a:solidFill>
              </a:rPr>
              <a:t>3%</a:t>
            </a:r>
            <a:endParaRPr lang="en-GB" sz="1600" b="1" dirty="0">
              <a:solidFill>
                <a:srgbClr val="343A65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69393" y="4634836"/>
            <a:ext cx="8529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343A65"/>
                </a:solidFill>
              </a:rPr>
              <a:t>3%</a:t>
            </a:r>
            <a:endParaRPr lang="en-GB" sz="1600" b="1" dirty="0">
              <a:solidFill>
                <a:srgbClr val="343A65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86852" y="4601574"/>
            <a:ext cx="8529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343A65"/>
                </a:solidFill>
              </a:rPr>
              <a:t>4%</a:t>
            </a:r>
            <a:endParaRPr lang="en-GB" sz="1600" b="1" dirty="0">
              <a:solidFill>
                <a:srgbClr val="343A65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886664" y="3303166"/>
            <a:ext cx="8529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343A65"/>
                </a:solidFill>
              </a:rPr>
              <a:t>30%</a:t>
            </a:r>
            <a:endParaRPr lang="en-GB" sz="1600" b="1" dirty="0">
              <a:solidFill>
                <a:srgbClr val="343A65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221390" y="2896998"/>
            <a:ext cx="8529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343A65"/>
                </a:solidFill>
              </a:rPr>
              <a:t>38%</a:t>
            </a:r>
            <a:endParaRPr lang="en-GB" sz="1600" b="1" dirty="0">
              <a:solidFill>
                <a:srgbClr val="343A65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551436" y="3171326"/>
            <a:ext cx="8529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343A65"/>
                </a:solidFill>
              </a:rPr>
              <a:t>32%</a:t>
            </a:r>
            <a:endParaRPr lang="en-GB" sz="1600" b="1" dirty="0">
              <a:solidFill>
                <a:srgbClr val="343A65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465836" y="1938645"/>
            <a:ext cx="8529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343A65"/>
                </a:solidFill>
              </a:rPr>
              <a:t>57%</a:t>
            </a:r>
            <a:endParaRPr lang="en-GB" sz="1600" b="1" dirty="0">
              <a:solidFill>
                <a:srgbClr val="343A65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730375" y="2359869"/>
            <a:ext cx="8529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343A65"/>
                </a:solidFill>
              </a:rPr>
              <a:t>49%</a:t>
            </a:r>
            <a:endParaRPr lang="en-GB" sz="1600" b="1" dirty="0">
              <a:solidFill>
                <a:srgbClr val="343A65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024718" y="2183979"/>
            <a:ext cx="8529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343A65"/>
                </a:solidFill>
              </a:rPr>
              <a:t>53%</a:t>
            </a:r>
            <a:endParaRPr lang="en-GB" sz="1600" b="1" dirty="0">
              <a:solidFill>
                <a:srgbClr val="343A65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554915" y="4218666"/>
            <a:ext cx="8529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343A65"/>
                </a:solidFill>
              </a:rPr>
              <a:t>11%</a:t>
            </a:r>
            <a:endParaRPr lang="en-GB" sz="1600" b="1" dirty="0">
              <a:solidFill>
                <a:srgbClr val="343A65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969142" y="4273537"/>
            <a:ext cx="8529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343A65"/>
                </a:solidFill>
              </a:rPr>
              <a:t>10%</a:t>
            </a:r>
            <a:endParaRPr lang="en-GB" sz="1600" b="1" dirty="0">
              <a:solidFill>
                <a:srgbClr val="343A65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269710" y="4406317"/>
            <a:ext cx="8529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343A65"/>
                </a:solidFill>
              </a:rPr>
              <a:t>8%</a:t>
            </a:r>
            <a:endParaRPr lang="en-GB" sz="1600" b="1" dirty="0">
              <a:solidFill>
                <a:srgbClr val="343A65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00743" y="5144260"/>
            <a:ext cx="14524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343A65"/>
                </a:solidFill>
              </a:rPr>
              <a:t> HH not adopting coping strategies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2013385" y="5144260"/>
            <a:ext cx="14524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343A65"/>
                </a:solidFill>
              </a:rPr>
              <a:t>Stress coping strategies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547430" y="5144260"/>
            <a:ext cx="14524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343A65"/>
                </a:solidFill>
              </a:rPr>
              <a:t> Crisis coping strategies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002702" y="5144260"/>
            <a:ext cx="14524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343A65"/>
                </a:solidFill>
              </a:rPr>
              <a:t>Emergency coping strategies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1300336" y="4684016"/>
            <a:ext cx="8529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343A65"/>
                </a:solidFill>
              </a:rPr>
              <a:t>2%</a:t>
            </a:r>
            <a:endParaRPr lang="en-GB" sz="1600" b="1" dirty="0">
              <a:solidFill>
                <a:srgbClr val="343A65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877429" y="3354459"/>
            <a:ext cx="8529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343A65"/>
                </a:solidFill>
              </a:rPr>
              <a:t>29%</a:t>
            </a:r>
            <a:endParaRPr lang="en-GB" sz="1600" b="1" dirty="0">
              <a:solidFill>
                <a:srgbClr val="343A65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4386831" y="1999585"/>
            <a:ext cx="8529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343A65"/>
                </a:solidFill>
              </a:rPr>
              <a:t>56%</a:t>
            </a:r>
            <a:endParaRPr lang="en-GB" sz="1600" b="1" dirty="0">
              <a:solidFill>
                <a:srgbClr val="343A65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5929707" y="4114373"/>
            <a:ext cx="8529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343A65"/>
                </a:solidFill>
              </a:rPr>
              <a:t>13%</a:t>
            </a:r>
            <a:endParaRPr lang="en-GB" sz="1600" b="1" dirty="0">
              <a:solidFill>
                <a:srgbClr val="343A65"/>
              </a:solidFill>
            </a:endParaRPr>
          </a:p>
        </p:txBody>
      </p:sp>
      <p:grpSp>
        <p:nvGrpSpPr>
          <p:cNvPr id="48" name="Group 47"/>
          <p:cNvGrpSpPr/>
          <p:nvPr/>
        </p:nvGrpSpPr>
        <p:grpSpPr>
          <a:xfrm>
            <a:off x="2877429" y="5934563"/>
            <a:ext cx="3764323" cy="276999"/>
            <a:chOff x="7524666" y="6351521"/>
            <a:chExt cx="3764323" cy="276999"/>
          </a:xfrm>
        </p:grpSpPr>
        <p:sp>
          <p:nvSpPr>
            <p:cNvPr id="50" name="TextBox 49"/>
            <p:cNvSpPr txBox="1"/>
            <p:nvPr/>
          </p:nvSpPr>
          <p:spPr>
            <a:xfrm>
              <a:off x="7769905" y="6351521"/>
              <a:ext cx="49885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343A65"/>
                  </a:solidFill>
                </a:rPr>
                <a:t>2019</a:t>
              </a: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8824211" y="6351521"/>
              <a:ext cx="49885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343A65"/>
                  </a:solidFill>
                </a:rPr>
                <a:t>2020</a:t>
              </a: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9830212" y="6351521"/>
              <a:ext cx="49885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343A65"/>
                  </a:solidFill>
                </a:rPr>
                <a:t>2021</a:t>
              </a:r>
            </a:p>
          </p:txBody>
        </p:sp>
        <p:sp>
          <p:nvSpPr>
            <p:cNvPr id="54" name="Rectangle 53"/>
            <p:cNvSpPr/>
            <p:nvPr/>
          </p:nvSpPr>
          <p:spPr>
            <a:xfrm>
              <a:off x="7524666" y="6364773"/>
              <a:ext cx="261333" cy="261333"/>
            </a:xfrm>
            <a:prstGeom prst="rect">
              <a:avLst/>
            </a:prstGeom>
            <a:solidFill>
              <a:srgbClr val="B9D6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8580263" y="6364773"/>
              <a:ext cx="261333" cy="261333"/>
            </a:xfrm>
            <a:prstGeom prst="rect">
              <a:avLst/>
            </a:prstGeom>
            <a:solidFill>
              <a:srgbClr val="69C3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Rectangle 55"/>
            <p:cNvSpPr/>
            <p:nvPr/>
          </p:nvSpPr>
          <p:spPr>
            <a:xfrm>
              <a:off x="9568879" y="6364773"/>
              <a:ext cx="261333" cy="261333"/>
            </a:xfrm>
            <a:prstGeom prst="rect">
              <a:avLst/>
            </a:prstGeom>
            <a:solidFill>
              <a:srgbClr val="6B8D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10790134" y="6351521"/>
              <a:ext cx="49885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343A65"/>
                  </a:solidFill>
                </a:rPr>
                <a:t>2022</a:t>
              </a: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10528801" y="6364773"/>
              <a:ext cx="261333" cy="261333"/>
            </a:xfrm>
            <a:prstGeom prst="rect">
              <a:avLst/>
            </a:prstGeom>
            <a:solidFill>
              <a:srgbClr val="343A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4E67197F-585A-4729-8FF4-58C6F250C0EA}"/>
              </a:ext>
            </a:extLst>
          </p:cNvPr>
          <p:cNvSpPr txBox="1"/>
          <p:nvPr/>
        </p:nvSpPr>
        <p:spPr>
          <a:xfrm>
            <a:off x="336828" y="1195543"/>
            <a:ext cx="55716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spc="600" dirty="0">
                <a:solidFill>
                  <a:srgbClr val="343A65"/>
                </a:solidFill>
              </a:rPr>
              <a:t>SUMMARY OF ASSET DEPLETION COPING STRATEGIES</a:t>
            </a:r>
          </a:p>
        </p:txBody>
      </p:sp>
      <p:cxnSp>
        <p:nvCxnSpPr>
          <p:cNvPr id="37" name="Straight Connector 36"/>
          <p:cNvCxnSpPr/>
          <p:nvPr/>
        </p:nvCxnSpPr>
        <p:spPr>
          <a:xfrm flipV="1">
            <a:off x="500743" y="748206"/>
            <a:ext cx="3753034" cy="8316"/>
          </a:xfrm>
          <a:prstGeom prst="line">
            <a:avLst/>
          </a:prstGeom>
          <a:ln w="25400">
            <a:solidFill>
              <a:srgbClr val="6B8D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388237" y="286541"/>
            <a:ext cx="80499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pc="600" dirty="0">
                <a:solidFill>
                  <a:srgbClr val="6B8DC4"/>
                </a:solidFill>
              </a:rPr>
              <a:t>COPING STRATEGIES</a:t>
            </a:r>
            <a:endParaRPr lang="en-GB" sz="2400" b="1" spc="600" dirty="0">
              <a:solidFill>
                <a:srgbClr val="6B8DC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879870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059" y="2389412"/>
            <a:ext cx="11057467" cy="248757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E67197F-585A-4729-8FF4-58C6F250C0EA}"/>
              </a:ext>
            </a:extLst>
          </p:cNvPr>
          <p:cNvSpPr txBox="1"/>
          <p:nvPr/>
        </p:nvSpPr>
        <p:spPr>
          <a:xfrm>
            <a:off x="2742313" y="1564220"/>
            <a:ext cx="7597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pc="600" dirty="0">
                <a:solidFill>
                  <a:srgbClr val="343A65"/>
                </a:solidFill>
              </a:rPr>
              <a:t>LIVELIHOOD-BASED COPING STRATEGIES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773730" y="4960376"/>
            <a:ext cx="14524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343A65"/>
                </a:solidFill>
              </a:rPr>
              <a:t>Reduced education expenditure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424550" y="4970134"/>
            <a:ext cx="14524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343A65"/>
                </a:solidFill>
              </a:rPr>
              <a:t>Reduced health expenditure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104978" y="4960376"/>
            <a:ext cx="14524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343A65"/>
                </a:solidFill>
              </a:rPr>
              <a:t>Bought food on credit or borrowed money to purchase food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070009" y="4970134"/>
            <a:ext cx="15981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343A65"/>
                </a:solidFill>
              </a:rPr>
              <a:t>Sold household goods (radio, furniture, television, jewelry, etc.</a:t>
            </a:r>
            <a:r>
              <a:rPr lang="mr-IN" sz="1200" dirty="0">
                <a:solidFill>
                  <a:srgbClr val="343A65"/>
                </a:solidFill>
              </a:rPr>
              <a:t>…</a:t>
            </a:r>
            <a:r>
              <a:rPr lang="en-US" sz="1200" dirty="0">
                <a:solidFill>
                  <a:srgbClr val="343A65"/>
                </a:solidFill>
              </a:rPr>
              <a:t>)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473360" y="4970134"/>
            <a:ext cx="14524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343A65"/>
                </a:solidFill>
              </a:rPr>
              <a:t>Spent savings</a:t>
            </a:r>
          </a:p>
        </p:txBody>
      </p:sp>
      <p:grpSp>
        <p:nvGrpSpPr>
          <p:cNvPr id="65" name="Group 64"/>
          <p:cNvGrpSpPr/>
          <p:nvPr/>
        </p:nvGrpSpPr>
        <p:grpSpPr>
          <a:xfrm>
            <a:off x="8034406" y="5998683"/>
            <a:ext cx="3764323" cy="276999"/>
            <a:chOff x="7524666" y="6351521"/>
            <a:chExt cx="3764323" cy="276999"/>
          </a:xfrm>
        </p:grpSpPr>
        <p:sp>
          <p:nvSpPr>
            <p:cNvPr id="67" name="TextBox 66"/>
            <p:cNvSpPr txBox="1"/>
            <p:nvPr/>
          </p:nvSpPr>
          <p:spPr>
            <a:xfrm>
              <a:off x="7769905" y="6351521"/>
              <a:ext cx="49885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343A65"/>
                  </a:solidFill>
                </a:rPr>
                <a:t>2019</a:t>
              </a: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8824211" y="6351521"/>
              <a:ext cx="49885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343A65"/>
                  </a:solidFill>
                </a:rPr>
                <a:t>2020</a:t>
              </a: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9830212" y="6351521"/>
              <a:ext cx="49885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343A65"/>
                  </a:solidFill>
                </a:rPr>
                <a:t>2021</a:t>
              </a:r>
            </a:p>
          </p:txBody>
        </p:sp>
        <p:sp>
          <p:nvSpPr>
            <p:cNvPr id="71" name="Rectangle 70"/>
            <p:cNvSpPr/>
            <p:nvPr/>
          </p:nvSpPr>
          <p:spPr>
            <a:xfrm>
              <a:off x="7524666" y="6364773"/>
              <a:ext cx="261333" cy="261333"/>
            </a:xfrm>
            <a:prstGeom prst="rect">
              <a:avLst/>
            </a:prstGeom>
            <a:solidFill>
              <a:srgbClr val="B9D6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2" name="Rectangle 71"/>
            <p:cNvSpPr/>
            <p:nvPr/>
          </p:nvSpPr>
          <p:spPr>
            <a:xfrm>
              <a:off x="8580263" y="6364773"/>
              <a:ext cx="261333" cy="261333"/>
            </a:xfrm>
            <a:prstGeom prst="rect">
              <a:avLst/>
            </a:prstGeom>
            <a:solidFill>
              <a:srgbClr val="69C3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3" name="Rectangle 72"/>
            <p:cNvSpPr/>
            <p:nvPr/>
          </p:nvSpPr>
          <p:spPr>
            <a:xfrm>
              <a:off x="9568879" y="6364773"/>
              <a:ext cx="261333" cy="261333"/>
            </a:xfrm>
            <a:prstGeom prst="rect">
              <a:avLst/>
            </a:prstGeom>
            <a:solidFill>
              <a:srgbClr val="6B8D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10790134" y="6351521"/>
              <a:ext cx="49885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343A65"/>
                  </a:solidFill>
                </a:rPr>
                <a:t>2022</a:t>
              </a: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10528801" y="6364773"/>
              <a:ext cx="261333" cy="261333"/>
            </a:xfrm>
            <a:prstGeom prst="rect">
              <a:avLst/>
            </a:prstGeom>
            <a:solidFill>
              <a:srgbClr val="343A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78" name="Straight Connector 77"/>
          <p:cNvCxnSpPr/>
          <p:nvPr/>
        </p:nvCxnSpPr>
        <p:spPr>
          <a:xfrm flipV="1">
            <a:off x="500743" y="748206"/>
            <a:ext cx="3753034" cy="8316"/>
          </a:xfrm>
          <a:prstGeom prst="line">
            <a:avLst/>
          </a:prstGeom>
          <a:ln w="25400">
            <a:solidFill>
              <a:srgbClr val="6B8D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/>
          <p:cNvSpPr txBox="1"/>
          <p:nvPr/>
        </p:nvSpPr>
        <p:spPr>
          <a:xfrm>
            <a:off x="388237" y="286541"/>
            <a:ext cx="80499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pc="600" dirty="0">
                <a:solidFill>
                  <a:srgbClr val="6B8DC4"/>
                </a:solidFill>
              </a:rPr>
              <a:t>COPING STRATEGIES</a:t>
            </a:r>
            <a:endParaRPr lang="en-GB" sz="2400" b="1" spc="600" dirty="0">
              <a:solidFill>
                <a:srgbClr val="6B8DC4"/>
              </a:solidFill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1018545" y="2461069"/>
            <a:ext cx="8529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343A65"/>
                </a:solidFill>
              </a:rPr>
              <a:t>76%</a:t>
            </a:r>
            <a:endParaRPr lang="en-GB" sz="1400" b="1" dirty="0">
              <a:solidFill>
                <a:srgbClr val="343A65"/>
              </a:solidFill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1261328" y="2633912"/>
            <a:ext cx="8529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343A65"/>
                </a:solidFill>
              </a:rPr>
              <a:t>71%</a:t>
            </a:r>
            <a:endParaRPr lang="en-GB" sz="1400" b="1" dirty="0">
              <a:solidFill>
                <a:srgbClr val="343A65"/>
              </a:solidFill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1504111" y="2475009"/>
            <a:ext cx="8529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343A65"/>
                </a:solidFill>
              </a:rPr>
              <a:t>75%</a:t>
            </a:r>
            <a:endParaRPr lang="en-GB" sz="1400" b="1" dirty="0">
              <a:solidFill>
                <a:srgbClr val="343A65"/>
              </a:solidFill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2357064" y="3076682"/>
            <a:ext cx="8529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343A65"/>
                </a:solidFill>
              </a:rPr>
              <a:t>54%</a:t>
            </a:r>
            <a:endParaRPr lang="en-GB" sz="1400" b="1" dirty="0">
              <a:solidFill>
                <a:srgbClr val="343A65"/>
              </a:solidFill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2636871" y="3230570"/>
            <a:ext cx="8529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343A65"/>
                </a:solidFill>
              </a:rPr>
              <a:t>49%</a:t>
            </a:r>
            <a:endParaRPr lang="en-GB" sz="1400" b="1" dirty="0">
              <a:solidFill>
                <a:srgbClr val="343A65"/>
              </a:solidFill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2882811" y="3081638"/>
            <a:ext cx="8529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343A65"/>
                </a:solidFill>
              </a:rPr>
              <a:t>54% </a:t>
            </a:r>
            <a:endParaRPr lang="en-GB" sz="1400" b="1" dirty="0">
              <a:solidFill>
                <a:srgbClr val="343A65"/>
              </a:solidFill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3701397" y="3744014"/>
            <a:ext cx="8529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343A65"/>
                </a:solidFill>
              </a:rPr>
              <a:t>30%</a:t>
            </a:r>
            <a:endParaRPr lang="en-GB" sz="1400" b="1" dirty="0">
              <a:solidFill>
                <a:srgbClr val="343A65"/>
              </a:solidFill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4232807" y="3790589"/>
            <a:ext cx="8529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343A65"/>
                </a:solidFill>
              </a:rPr>
              <a:t>29%</a:t>
            </a:r>
            <a:endParaRPr lang="en-GB" sz="1400" b="1" dirty="0">
              <a:solidFill>
                <a:srgbClr val="343A65"/>
              </a:solidFill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3966266" y="4049040"/>
            <a:ext cx="8529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343A65"/>
                </a:solidFill>
              </a:rPr>
              <a:t>20%</a:t>
            </a:r>
            <a:endParaRPr lang="en-GB" sz="1400" b="1" dirty="0">
              <a:solidFill>
                <a:srgbClr val="343A65"/>
              </a:solidFill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5056582" y="3809295"/>
            <a:ext cx="8529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343A65"/>
                </a:solidFill>
              </a:rPr>
              <a:t>28%</a:t>
            </a:r>
            <a:endParaRPr lang="en-GB" sz="1400" b="1" dirty="0">
              <a:solidFill>
                <a:srgbClr val="343A65"/>
              </a:solidFill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5338378" y="3960705"/>
            <a:ext cx="8529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343A65"/>
                </a:solidFill>
              </a:rPr>
              <a:t>24%</a:t>
            </a:r>
            <a:endParaRPr lang="en-GB" sz="1400" b="1" dirty="0">
              <a:solidFill>
                <a:srgbClr val="343A65"/>
              </a:solidFill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5584998" y="3814174"/>
            <a:ext cx="8529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343A65"/>
                </a:solidFill>
              </a:rPr>
              <a:t>26%</a:t>
            </a:r>
            <a:endParaRPr lang="en-GB" sz="1400" b="1" dirty="0">
              <a:solidFill>
                <a:srgbClr val="343A65"/>
              </a:solidFill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6405696" y="3652927"/>
            <a:ext cx="8529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343A65"/>
                </a:solidFill>
              </a:rPr>
              <a:t>34%</a:t>
            </a:r>
            <a:endParaRPr lang="en-GB" sz="1400" b="1" dirty="0">
              <a:solidFill>
                <a:srgbClr val="343A65"/>
              </a:solidFill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6659445" y="3960705"/>
            <a:ext cx="8529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343A65"/>
                </a:solidFill>
              </a:rPr>
              <a:t>23%</a:t>
            </a:r>
            <a:endParaRPr lang="en-GB" sz="1400" b="1" dirty="0">
              <a:solidFill>
                <a:srgbClr val="343A65"/>
              </a:solidFill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6946245" y="3932648"/>
            <a:ext cx="8529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343A65"/>
                </a:solidFill>
              </a:rPr>
              <a:t>24%</a:t>
            </a:r>
            <a:endParaRPr lang="en-GB" sz="1400" b="1" dirty="0">
              <a:solidFill>
                <a:srgbClr val="343A65"/>
              </a:solidFill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1841607" y="2333385"/>
            <a:ext cx="8529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343A65"/>
                </a:solidFill>
              </a:rPr>
              <a:t>81%</a:t>
            </a:r>
            <a:endParaRPr lang="en-GB" sz="1400" b="1" dirty="0">
              <a:solidFill>
                <a:srgbClr val="343A65"/>
              </a:solidFill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3183803" y="2918824"/>
            <a:ext cx="8529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343A65"/>
                </a:solidFill>
              </a:rPr>
              <a:t>60% </a:t>
            </a:r>
            <a:endParaRPr lang="en-GB" sz="1400" b="1" dirty="0">
              <a:solidFill>
                <a:srgbClr val="343A65"/>
              </a:solidFill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4570725" y="3778760"/>
            <a:ext cx="8529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343A65"/>
                </a:solidFill>
              </a:rPr>
              <a:t>30%</a:t>
            </a:r>
            <a:endParaRPr lang="en-GB" sz="1400" b="1" dirty="0">
              <a:solidFill>
                <a:srgbClr val="343A65"/>
              </a:solidFill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5908985" y="3806816"/>
            <a:ext cx="8529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343A65"/>
                </a:solidFill>
              </a:rPr>
              <a:t>29%</a:t>
            </a:r>
            <a:endParaRPr lang="en-GB" sz="1400" b="1" dirty="0">
              <a:solidFill>
                <a:srgbClr val="343A65"/>
              </a:solidFill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7234320" y="3788111"/>
            <a:ext cx="8529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343A65"/>
                </a:solidFill>
              </a:rPr>
              <a:t>29%</a:t>
            </a:r>
            <a:endParaRPr lang="en-GB" sz="1400" b="1" dirty="0">
              <a:solidFill>
                <a:srgbClr val="343A65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8613284" y="4212369"/>
            <a:ext cx="8529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343A65"/>
                </a:solidFill>
              </a:rPr>
              <a:t>12%</a:t>
            </a:r>
            <a:endParaRPr lang="en-GB" sz="1400" b="1" dirty="0">
              <a:solidFill>
                <a:srgbClr val="343A65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7760202" y="4212369"/>
            <a:ext cx="8529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343A65"/>
                </a:solidFill>
              </a:rPr>
              <a:t>12%</a:t>
            </a:r>
            <a:endParaRPr lang="en-GB" sz="1400" b="1" dirty="0">
              <a:solidFill>
                <a:srgbClr val="343A65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8290461" y="4366257"/>
            <a:ext cx="8529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343A65"/>
                </a:solidFill>
              </a:rPr>
              <a:t>7%</a:t>
            </a:r>
            <a:endParaRPr lang="en-GB" sz="1400" b="1" dirty="0">
              <a:solidFill>
                <a:srgbClr val="343A65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8055712" y="4422284"/>
            <a:ext cx="8529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343A65"/>
                </a:solidFill>
              </a:rPr>
              <a:t>6%</a:t>
            </a:r>
            <a:endParaRPr lang="en-GB" sz="1400" b="1" dirty="0">
              <a:solidFill>
                <a:srgbClr val="343A65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474963" y="2081635"/>
            <a:ext cx="8529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343A65"/>
                </a:solidFill>
              </a:rPr>
              <a:t>89%</a:t>
            </a:r>
            <a:endParaRPr lang="en-GB" sz="1400" b="1" dirty="0">
              <a:solidFill>
                <a:srgbClr val="343A65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9938619" y="4268482"/>
            <a:ext cx="8529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343A65"/>
                </a:solidFill>
              </a:rPr>
              <a:t>11%</a:t>
            </a:r>
            <a:endParaRPr lang="en-GB" sz="1400" b="1" dirty="0">
              <a:solidFill>
                <a:srgbClr val="343A65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10480450" y="4268482"/>
            <a:ext cx="8529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343A65"/>
                </a:solidFill>
              </a:rPr>
              <a:t>10%</a:t>
            </a:r>
            <a:endParaRPr lang="en-GB" sz="1400" b="1" dirty="0">
              <a:solidFill>
                <a:srgbClr val="343A65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10746503" y="4373349"/>
            <a:ext cx="8529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343A65"/>
                </a:solidFill>
              </a:rPr>
              <a:t>7%</a:t>
            </a:r>
            <a:endParaRPr lang="en-GB" sz="1400" b="1" dirty="0">
              <a:solidFill>
                <a:srgbClr val="343A65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11002276" y="4307687"/>
            <a:ext cx="8529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343A65"/>
                </a:solidFill>
              </a:rPr>
              <a:t>8%</a:t>
            </a:r>
            <a:endParaRPr lang="en-GB" sz="1400" b="1" dirty="0">
              <a:solidFill>
                <a:srgbClr val="343A65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11284015" y="4268482"/>
            <a:ext cx="8529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343A65"/>
                </a:solidFill>
              </a:rPr>
              <a:t>10%</a:t>
            </a:r>
            <a:endParaRPr lang="en-GB" sz="1400" b="1" dirty="0">
              <a:solidFill>
                <a:srgbClr val="343A65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7861137" y="4970134"/>
            <a:ext cx="14524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343A65"/>
                </a:solidFill>
              </a:rPr>
              <a:t>Withdrew children from school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9142863" y="4970134"/>
            <a:ext cx="14524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343A65"/>
                </a:solidFill>
              </a:rPr>
              <a:t>Moved to a cheaper rental place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10557789" y="4970134"/>
            <a:ext cx="14524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343A65"/>
                </a:solidFill>
              </a:rPr>
              <a:t>Sold productive assets or means of transportation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86726" y="4960376"/>
            <a:ext cx="10150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343A65"/>
                </a:solidFill>
              </a:rPr>
              <a:t>Reduced expenditures on food</a:t>
            </a:r>
          </a:p>
        </p:txBody>
      </p:sp>
    </p:spTree>
    <p:extLst>
      <p:ext uri="{BB962C8B-B14F-4D97-AF65-F5344CB8AC3E}">
        <p14:creationId xmlns:p14="http://schemas.microsoft.com/office/powerpoint/2010/main" val="93593559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6A1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604157" y="2644170"/>
            <a:ext cx="80499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spc="600" dirty="0">
                <a:solidFill>
                  <a:schemeClr val="bg1"/>
                </a:solidFill>
              </a:rPr>
              <a:t>SHELTER</a:t>
            </a:r>
            <a:endParaRPr lang="en-GB" sz="4800" spc="600" dirty="0">
              <a:solidFill>
                <a:schemeClr val="bg1"/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767443" y="3475167"/>
            <a:ext cx="2419510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B8D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TextBox 10"/>
          <p:cNvSpPr txBox="1"/>
          <p:nvPr/>
        </p:nvSpPr>
        <p:spPr>
          <a:xfrm>
            <a:off x="604157" y="3013501"/>
            <a:ext cx="80499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spc="600" dirty="0">
                <a:solidFill>
                  <a:srgbClr val="B9D67D"/>
                </a:solidFill>
              </a:rPr>
              <a:t>FOOD SECURITY</a:t>
            </a:r>
            <a:endParaRPr lang="en-GB" sz="4800" spc="600" dirty="0">
              <a:solidFill>
                <a:srgbClr val="B9D67D"/>
              </a:solidFill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767443" y="3844498"/>
            <a:ext cx="4831499" cy="0"/>
          </a:xfrm>
          <a:prstGeom prst="line">
            <a:avLst/>
          </a:prstGeom>
          <a:ln w="25400">
            <a:solidFill>
              <a:srgbClr val="B9D6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05288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extBox 88"/>
          <p:cNvSpPr txBox="1"/>
          <p:nvPr/>
        </p:nvSpPr>
        <p:spPr>
          <a:xfrm>
            <a:off x="388237" y="827798"/>
            <a:ext cx="80499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pc="600" dirty="0">
                <a:solidFill>
                  <a:srgbClr val="6FC4BF"/>
                </a:solidFill>
              </a:rPr>
              <a:t>GENDER</a:t>
            </a:r>
          </a:p>
        </p:txBody>
      </p:sp>
      <p:sp>
        <p:nvSpPr>
          <p:cNvPr id="30" name="Rectangle 29"/>
          <p:cNvSpPr/>
          <p:nvPr/>
        </p:nvSpPr>
        <p:spPr>
          <a:xfrm>
            <a:off x="991228" y="1642475"/>
            <a:ext cx="407406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343A65"/>
                </a:solidFill>
                <a:latin typeface="Calibri" charset="0"/>
              </a:rPr>
              <a:t>No gender difference in disability</a:t>
            </a:r>
          </a:p>
        </p:txBody>
      </p:sp>
      <p:sp>
        <p:nvSpPr>
          <p:cNvPr id="31" name="Rectangle 30"/>
          <p:cNvSpPr/>
          <p:nvPr/>
        </p:nvSpPr>
        <p:spPr>
          <a:xfrm>
            <a:off x="991228" y="2630643"/>
            <a:ext cx="407406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343A65"/>
                </a:solidFill>
                <a:latin typeface="Calibri" charset="0"/>
              </a:rPr>
              <a:t>Women (and </a:t>
            </a:r>
            <a:r>
              <a:rPr lang="en-US" sz="2400" dirty="0" err="1">
                <a:solidFill>
                  <a:srgbClr val="343A65"/>
                </a:solidFill>
                <a:latin typeface="Calibri" charset="0"/>
              </a:rPr>
              <a:t>FHoH</a:t>
            </a:r>
            <a:r>
              <a:rPr lang="en-US" sz="2400" dirty="0">
                <a:solidFill>
                  <a:srgbClr val="343A65"/>
                </a:solidFill>
                <a:latin typeface="Calibri" charset="0"/>
              </a:rPr>
              <a:t>) are more often </a:t>
            </a:r>
            <a:r>
              <a:rPr lang="en-US" sz="2400" b="1" dirty="0">
                <a:solidFill>
                  <a:srgbClr val="343A65"/>
                </a:solidFill>
                <a:latin typeface="Calibri" charset="0"/>
              </a:rPr>
              <a:t>widowed, divorced or separated</a:t>
            </a:r>
            <a:r>
              <a:rPr lang="en-US" sz="2400" dirty="0">
                <a:solidFill>
                  <a:srgbClr val="343A65"/>
                </a:solidFill>
                <a:latin typeface="Calibri" charset="0"/>
              </a:rPr>
              <a:t> than men and MHH</a:t>
            </a:r>
          </a:p>
        </p:txBody>
      </p:sp>
      <p:sp>
        <p:nvSpPr>
          <p:cNvPr id="32" name="Rectangle 31"/>
          <p:cNvSpPr/>
          <p:nvPr/>
        </p:nvSpPr>
        <p:spPr>
          <a:xfrm>
            <a:off x="991226" y="4043600"/>
            <a:ext cx="394871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343A65"/>
                </a:solidFill>
                <a:latin typeface="Calibri" charset="0"/>
              </a:rPr>
              <a:t>FHH more often are </a:t>
            </a:r>
            <a:r>
              <a:rPr lang="en-US" sz="2400" b="1" dirty="0">
                <a:solidFill>
                  <a:srgbClr val="343A65"/>
                </a:solidFill>
                <a:latin typeface="Calibri" charset="0"/>
              </a:rPr>
              <a:t>single parents</a:t>
            </a:r>
            <a:r>
              <a:rPr lang="en-US" sz="2400" dirty="0">
                <a:solidFill>
                  <a:srgbClr val="343A65"/>
                </a:solidFill>
                <a:latin typeface="Calibri" charset="0"/>
              </a:rPr>
              <a:t> and include </a:t>
            </a:r>
            <a:r>
              <a:rPr lang="en-US" sz="2400" b="1" dirty="0">
                <a:solidFill>
                  <a:srgbClr val="343A65"/>
                </a:solidFill>
                <a:latin typeface="Calibri" charset="0"/>
              </a:rPr>
              <a:t>older people</a:t>
            </a:r>
          </a:p>
        </p:txBody>
      </p:sp>
      <p:sp>
        <p:nvSpPr>
          <p:cNvPr id="34" name="Rectangle 33"/>
          <p:cNvSpPr/>
          <p:nvPr/>
        </p:nvSpPr>
        <p:spPr>
          <a:xfrm>
            <a:off x="991225" y="5436160"/>
            <a:ext cx="411774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err="1">
                <a:solidFill>
                  <a:srgbClr val="343A65"/>
                </a:solidFill>
                <a:latin typeface="Calibri" charset="0"/>
              </a:rPr>
              <a:t>FHoH</a:t>
            </a:r>
            <a:r>
              <a:rPr lang="en-US" sz="2400" b="1" dirty="0">
                <a:solidFill>
                  <a:srgbClr val="343A65"/>
                </a:solidFill>
                <a:latin typeface="Calibri" charset="0"/>
              </a:rPr>
              <a:t> (41%) are far more often illiterate </a:t>
            </a:r>
            <a:r>
              <a:rPr lang="en-US" sz="2400" dirty="0">
                <a:solidFill>
                  <a:srgbClr val="343A65"/>
                </a:solidFill>
                <a:latin typeface="Calibri" charset="0"/>
              </a:rPr>
              <a:t>than </a:t>
            </a:r>
            <a:r>
              <a:rPr lang="en-US" sz="2400" dirty="0" err="1">
                <a:solidFill>
                  <a:srgbClr val="343A65"/>
                </a:solidFill>
                <a:latin typeface="Calibri" charset="0"/>
              </a:rPr>
              <a:t>MHoH</a:t>
            </a:r>
            <a:r>
              <a:rPr lang="en-US" sz="2400" dirty="0">
                <a:solidFill>
                  <a:srgbClr val="343A65"/>
                </a:solidFill>
                <a:latin typeface="Calibri" charset="0"/>
              </a:rPr>
              <a:t> (21%)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576582" y="1788016"/>
            <a:ext cx="414645" cy="55517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429" y="2779153"/>
            <a:ext cx="596798" cy="48128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489" y="4161650"/>
            <a:ext cx="274480" cy="60471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865" y="5568507"/>
            <a:ext cx="481733" cy="37604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84623" y="2208296"/>
            <a:ext cx="3541630" cy="3541020"/>
          </a:xfrm>
          <a:prstGeom prst="rect">
            <a:avLst/>
          </a:prstGeom>
        </p:spPr>
      </p:pic>
      <p:sp>
        <p:nvSpPr>
          <p:cNvPr id="47" name="Rectangle 46"/>
          <p:cNvSpPr/>
          <p:nvPr/>
        </p:nvSpPr>
        <p:spPr>
          <a:xfrm>
            <a:off x="6677013" y="1254922"/>
            <a:ext cx="436825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spc="600" dirty="0">
                <a:solidFill>
                  <a:srgbClr val="43476B"/>
                </a:solidFill>
              </a:rPr>
              <a:t>MARITAL STATUS OF </a:t>
            </a:r>
            <a:r>
              <a:rPr lang="en-US" b="1" spc="600" dirty="0" err="1">
                <a:solidFill>
                  <a:srgbClr val="43476B"/>
                </a:solidFill>
              </a:rPr>
              <a:t>FHoH</a:t>
            </a:r>
            <a:r>
              <a:rPr lang="en-US" b="1" spc="600" dirty="0">
                <a:solidFill>
                  <a:srgbClr val="43476B"/>
                </a:solidFill>
              </a:rPr>
              <a:t> AND </a:t>
            </a:r>
            <a:r>
              <a:rPr lang="en-US" b="1" spc="600" dirty="0" err="1">
                <a:solidFill>
                  <a:srgbClr val="43476B"/>
                </a:solidFill>
              </a:rPr>
              <a:t>MHoH</a:t>
            </a:r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6497053" y="2280222"/>
            <a:ext cx="14572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 err="1">
                <a:solidFill>
                  <a:srgbClr val="43476B"/>
                </a:solidFill>
              </a:rPr>
              <a:t>HoH</a:t>
            </a:r>
            <a:r>
              <a:rPr lang="en-US" sz="1200" dirty="0">
                <a:solidFill>
                  <a:srgbClr val="43476B"/>
                </a:solidFill>
              </a:rPr>
              <a:t> is not married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6497053" y="2838919"/>
            <a:ext cx="14572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 err="1">
                <a:solidFill>
                  <a:srgbClr val="43476B"/>
                </a:solidFill>
              </a:rPr>
              <a:t>HoH</a:t>
            </a:r>
            <a:r>
              <a:rPr lang="en-US" sz="1200" dirty="0">
                <a:solidFill>
                  <a:srgbClr val="43476B"/>
                </a:solidFill>
              </a:rPr>
              <a:t> is widowed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6050729" y="3313156"/>
            <a:ext cx="19036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 err="1">
                <a:solidFill>
                  <a:srgbClr val="43476B"/>
                </a:solidFill>
              </a:rPr>
              <a:t>HoH</a:t>
            </a:r>
            <a:r>
              <a:rPr lang="en-US" sz="1200" dirty="0">
                <a:solidFill>
                  <a:srgbClr val="43476B"/>
                </a:solidFill>
              </a:rPr>
              <a:t> is divorced/separated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5161547" y="3724988"/>
            <a:ext cx="27928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 err="1">
                <a:solidFill>
                  <a:srgbClr val="43476B"/>
                </a:solidFill>
              </a:rPr>
              <a:t>HoH</a:t>
            </a:r>
            <a:r>
              <a:rPr lang="en-US" sz="1200" dirty="0">
                <a:solidFill>
                  <a:srgbClr val="43476B"/>
                </a:solidFill>
              </a:rPr>
              <a:t> is married but spouse is outside the family home  but within the country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4860268" y="4315309"/>
            <a:ext cx="30940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 err="1">
                <a:solidFill>
                  <a:srgbClr val="43476B"/>
                </a:solidFill>
              </a:rPr>
              <a:t>HoH</a:t>
            </a:r>
            <a:r>
              <a:rPr lang="en-US" sz="1200" dirty="0">
                <a:solidFill>
                  <a:srgbClr val="43476B"/>
                </a:solidFill>
              </a:rPr>
              <a:t> is married but spouse travelled to another country other than their country of origin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5407775" y="4825642"/>
            <a:ext cx="2546578" cy="4749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 err="1">
                <a:solidFill>
                  <a:srgbClr val="43476B"/>
                </a:solidFill>
              </a:rPr>
              <a:t>HoH</a:t>
            </a:r>
            <a:r>
              <a:rPr lang="en-US" sz="1200" dirty="0">
                <a:solidFill>
                  <a:srgbClr val="43476B"/>
                </a:solidFill>
              </a:rPr>
              <a:t> is married but spouse travelled back to their country of origin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4728411" y="5409450"/>
            <a:ext cx="32259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 err="1">
                <a:solidFill>
                  <a:srgbClr val="43476B"/>
                </a:solidFill>
              </a:rPr>
              <a:t>HoH’s</a:t>
            </a:r>
            <a:r>
              <a:rPr lang="en-US" sz="1200" dirty="0">
                <a:solidFill>
                  <a:srgbClr val="43476B"/>
                </a:solidFill>
              </a:rPr>
              <a:t> spouse is present in household</a:t>
            </a:r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33638" y="5919723"/>
            <a:ext cx="211627" cy="211627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91463" y="5913346"/>
            <a:ext cx="207739" cy="207739"/>
          </a:xfrm>
          <a:prstGeom prst="rect">
            <a:avLst/>
          </a:prstGeom>
        </p:spPr>
      </p:pic>
      <p:sp>
        <p:nvSpPr>
          <p:cNvPr id="57" name="TextBox 56"/>
          <p:cNvSpPr txBox="1"/>
          <p:nvPr/>
        </p:nvSpPr>
        <p:spPr>
          <a:xfrm>
            <a:off x="10269278" y="5879943"/>
            <a:ext cx="5020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43476B"/>
                </a:solidFill>
              </a:rPr>
              <a:t>Male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10983164" y="5879943"/>
            <a:ext cx="6393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43476B"/>
                </a:solidFill>
              </a:rPr>
              <a:t>Female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8157102" y="2135009"/>
            <a:ext cx="5863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343A65"/>
                </a:solidFill>
              </a:rPr>
              <a:t>6%</a:t>
            </a:r>
            <a:endParaRPr lang="en-GB" sz="1600" b="1" dirty="0">
              <a:solidFill>
                <a:srgbClr val="343A65"/>
              </a:solidFill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8056815" y="2337554"/>
            <a:ext cx="5863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343A65"/>
                </a:solidFill>
              </a:rPr>
              <a:t>4%</a:t>
            </a:r>
            <a:endParaRPr lang="en-GB" sz="1600" b="1" dirty="0">
              <a:solidFill>
                <a:srgbClr val="343A65"/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9052621" y="2651435"/>
            <a:ext cx="5863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rgbClr val="343A65"/>
                </a:solidFill>
              </a:rPr>
              <a:t>30%</a:t>
            </a:r>
            <a:endParaRPr lang="en-GB" sz="1600" b="1" dirty="0">
              <a:solidFill>
                <a:srgbClr val="343A65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7815592" y="2863017"/>
            <a:ext cx="5863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rgbClr val="343A65"/>
                </a:solidFill>
              </a:rPr>
              <a:t>0%</a:t>
            </a:r>
            <a:endParaRPr lang="en-GB" sz="1600" b="1" dirty="0">
              <a:solidFill>
                <a:srgbClr val="343A65"/>
              </a:solidFill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8821602" y="3177507"/>
            <a:ext cx="5863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rgbClr val="343A65"/>
                </a:solidFill>
              </a:rPr>
              <a:t>23%</a:t>
            </a:r>
            <a:endParaRPr lang="en-GB" sz="1600" b="1" dirty="0">
              <a:solidFill>
                <a:srgbClr val="343A65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7936495" y="3384461"/>
            <a:ext cx="5863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rgbClr val="343A65"/>
                </a:solidFill>
              </a:rPr>
              <a:t>1%</a:t>
            </a:r>
            <a:endParaRPr lang="en-GB" sz="1600" b="1" dirty="0">
              <a:solidFill>
                <a:srgbClr val="343A65"/>
              </a:solidFill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8178065" y="3697144"/>
            <a:ext cx="5863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rgbClr val="343A65"/>
                </a:solidFill>
              </a:rPr>
              <a:t>7%</a:t>
            </a:r>
            <a:endParaRPr lang="en-GB" sz="1600" b="1" dirty="0">
              <a:solidFill>
                <a:srgbClr val="343A65"/>
              </a:solidFill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7815592" y="3896734"/>
            <a:ext cx="5863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rgbClr val="343A65"/>
                </a:solidFill>
              </a:rPr>
              <a:t>0%</a:t>
            </a:r>
            <a:endParaRPr lang="en-GB" sz="1600" b="1" dirty="0">
              <a:solidFill>
                <a:srgbClr val="343A65"/>
              </a:solidFill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7815592" y="4450444"/>
            <a:ext cx="5863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rgbClr val="343A65"/>
                </a:solidFill>
              </a:rPr>
              <a:t>0%</a:t>
            </a:r>
            <a:endParaRPr lang="en-GB" sz="1600" b="1" dirty="0">
              <a:solidFill>
                <a:srgbClr val="343A65"/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8037196" y="4227698"/>
            <a:ext cx="5863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rgbClr val="343A65"/>
                </a:solidFill>
              </a:rPr>
              <a:t>3%</a:t>
            </a:r>
            <a:endParaRPr lang="en-GB" sz="1600" b="1" dirty="0">
              <a:solidFill>
                <a:srgbClr val="343A65"/>
              </a:solidFill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8327064" y="4744051"/>
            <a:ext cx="5863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rgbClr val="343A65"/>
                </a:solidFill>
              </a:rPr>
              <a:t>10%</a:t>
            </a:r>
            <a:endParaRPr lang="en-GB" sz="1600" b="1" dirty="0">
              <a:solidFill>
                <a:srgbClr val="343A65"/>
              </a:solidFill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7936495" y="4961995"/>
            <a:ext cx="5863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rgbClr val="343A65"/>
                </a:solidFill>
              </a:rPr>
              <a:t>1%</a:t>
            </a:r>
            <a:endParaRPr lang="en-GB" sz="1600" b="1" dirty="0">
              <a:solidFill>
                <a:srgbClr val="343A65"/>
              </a:solidFill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8821602" y="5252011"/>
            <a:ext cx="5863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rgbClr val="343A65"/>
                </a:solidFill>
              </a:rPr>
              <a:t>22%</a:t>
            </a:r>
            <a:endParaRPr lang="en-GB" sz="1600" b="1" dirty="0">
              <a:solidFill>
                <a:srgbClr val="343A65"/>
              </a:solidFill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11466093" y="5468713"/>
            <a:ext cx="5863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rgbClr val="343A65"/>
                </a:solidFill>
              </a:rPr>
              <a:t>93%</a:t>
            </a:r>
            <a:endParaRPr lang="en-GB" sz="1600" b="1" dirty="0">
              <a:solidFill>
                <a:srgbClr val="343A65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388237" y="286541"/>
            <a:ext cx="80499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pc="600" dirty="0">
                <a:solidFill>
                  <a:srgbClr val="6B8DC4"/>
                </a:solidFill>
              </a:rPr>
              <a:t>DEMOGRAPHICS</a:t>
            </a:r>
            <a:endParaRPr lang="en-GB" sz="2400" b="1" spc="600" dirty="0">
              <a:solidFill>
                <a:srgbClr val="6B8DC4"/>
              </a:solidFill>
            </a:endParaRPr>
          </a:p>
        </p:txBody>
      </p:sp>
      <p:cxnSp>
        <p:nvCxnSpPr>
          <p:cNvPr id="45" name="Straight Connector 44"/>
          <p:cNvCxnSpPr/>
          <p:nvPr/>
        </p:nvCxnSpPr>
        <p:spPr>
          <a:xfrm flipV="1">
            <a:off x="500743" y="748206"/>
            <a:ext cx="2891814" cy="8316"/>
          </a:xfrm>
          <a:prstGeom prst="line">
            <a:avLst/>
          </a:prstGeom>
          <a:ln w="25400">
            <a:solidFill>
              <a:srgbClr val="6B8D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49186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2164258" y="1806981"/>
            <a:ext cx="7559225" cy="3661495"/>
            <a:chOff x="2164258" y="1806981"/>
            <a:chExt cx="7559225" cy="3661495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949541" y="1806981"/>
              <a:ext cx="773942" cy="3648516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4"/>
            <a:srcRect r="13622"/>
            <a:stretch/>
          </p:blipFill>
          <p:spPr>
            <a:xfrm>
              <a:off x="2164258" y="1811089"/>
              <a:ext cx="6545028" cy="3657387"/>
            </a:xfrm>
            <a:prstGeom prst="rect">
              <a:avLst/>
            </a:prstGeom>
          </p:spPr>
        </p:pic>
      </p:grpSp>
      <p:cxnSp>
        <p:nvCxnSpPr>
          <p:cNvPr id="41" name="Straight Connector 40"/>
          <p:cNvCxnSpPr/>
          <p:nvPr/>
        </p:nvCxnSpPr>
        <p:spPr>
          <a:xfrm flipV="1">
            <a:off x="500743" y="748206"/>
            <a:ext cx="2903639" cy="8316"/>
          </a:xfrm>
          <a:prstGeom prst="line">
            <a:avLst/>
          </a:prstGeom>
          <a:ln w="25400">
            <a:solidFill>
              <a:srgbClr val="6B8D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388237" y="286541"/>
            <a:ext cx="80499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pc="600" dirty="0">
                <a:solidFill>
                  <a:srgbClr val="6B8DC4"/>
                </a:solidFill>
              </a:rPr>
              <a:t>FOOD SECURITY</a:t>
            </a:r>
            <a:endParaRPr lang="en-GB" sz="2400" b="1" spc="600" dirty="0">
              <a:solidFill>
                <a:srgbClr val="6B8DC4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800226" y="1210074"/>
            <a:ext cx="8049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pc="600" dirty="0">
                <a:solidFill>
                  <a:srgbClr val="343A65"/>
                </a:solidFill>
              </a:rPr>
              <a:t>FOOD INSECURITY TRENDS (2016-2022)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2179410" y="1757037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7%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2168702" y="2978604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58%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2143927" y="4512569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34%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2143927" y="5103252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1%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3294117" y="1785852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9%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3294117" y="2937429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53%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3303893" y="4531567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36%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3313498" y="5103252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2%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4397000" y="1847665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10%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4397000" y="3030548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57%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4388373" y="4531567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31%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4397000" y="5103252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2%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5529846" y="1811089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8%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5529846" y="3122095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63%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5504949" y="5103252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1%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5529846" y="4531567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28%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6671319" y="1751856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4.2%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6671319" y="2724903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46.7%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6671319" y="4376216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45.5%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6671319" y="5034247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3.5%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7804165" y="5041873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3.3%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7804165" y="4299465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46.1%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7804165" y="2737034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47.4%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7804165" y="1714025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3.1%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8945638" y="5166654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5.6%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8917061" y="3901154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60.8%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8899719" y="2292764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32.7%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8945638" y="1787167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0.9%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98" name="Rectangle 97"/>
          <p:cNvSpPr/>
          <p:nvPr/>
        </p:nvSpPr>
        <p:spPr>
          <a:xfrm>
            <a:off x="2285427" y="5567473"/>
            <a:ext cx="53379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dirty="0">
                <a:solidFill>
                  <a:srgbClr val="343A65"/>
                </a:solidFill>
              </a:rPr>
              <a:t>2016</a:t>
            </a:r>
          </a:p>
        </p:txBody>
      </p:sp>
      <p:sp>
        <p:nvSpPr>
          <p:cNvPr id="99" name="Rectangle 98"/>
          <p:cNvSpPr/>
          <p:nvPr/>
        </p:nvSpPr>
        <p:spPr>
          <a:xfrm>
            <a:off x="3430871" y="5567473"/>
            <a:ext cx="53379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dirty="0">
                <a:solidFill>
                  <a:srgbClr val="343A65"/>
                </a:solidFill>
              </a:rPr>
              <a:t>2017</a:t>
            </a:r>
          </a:p>
        </p:txBody>
      </p:sp>
      <p:sp>
        <p:nvSpPr>
          <p:cNvPr id="100" name="Rectangle 99"/>
          <p:cNvSpPr/>
          <p:nvPr/>
        </p:nvSpPr>
        <p:spPr>
          <a:xfrm>
            <a:off x="4502052" y="5567473"/>
            <a:ext cx="53379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dirty="0">
                <a:solidFill>
                  <a:srgbClr val="343A65"/>
                </a:solidFill>
              </a:rPr>
              <a:t>2018</a:t>
            </a:r>
          </a:p>
        </p:txBody>
      </p:sp>
      <p:sp>
        <p:nvSpPr>
          <p:cNvPr id="101" name="Rectangle 100"/>
          <p:cNvSpPr/>
          <p:nvPr/>
        </p:nvSpPr>
        <p:spPr>
          <a:xfrm>
            <a:off x="5636526" y="5567473"/>
            <a:ext cx="53379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dirty="0">
                <a:solidFill>
                  <a:srgbClr val="343A65"/>
                </a:solidFill>
              </a:rPr>
              <a:t>2019</a:t>
            </a:r>
          </a:p>
        </p:txBody>
      </p:sp>
      <p:sp>
        <p:nvSpPr>
          <p:cNvPr id="102" name="Rectangle 101"/>
          <p:cNvSpPr/>
          <p:nvPr/>
        </p:nvSpPr>
        <p:spPr>
          <a:xfrm>
            <a:off x="6830896" y="5567473"/>
            <a:ext cx="53379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dirty="0">
                <a:solidFill>
                  <a:srgbClr val="343A65"/>
                </a:solidFill>
              </a:rPr>
              <a:t>2020</a:t>
            </a:r>
          </a:p>
        </p:txBody>
      </p:sp>
      <p:sp>
        <p:nvSpPr>
          <p:cNvPr id="103" name="Rectangle 102"/>
          <p:cNvSpPr/>
          <p:nvPr/>
        </p:nvSpPr>
        <p:spPr>
          <a:xfrm>
            <a:off x="7944084" y="5567473"/>
            <a:ext cx="53379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dirty="0">
                <a:solidFill>
                  <a:srgbClr val="343A65"/>
                </a:solidFill>
              </a:rPr>
              <a:t>2021</a:t>
            </a:r>
          </a:p>
        </p:txBody>
      </p:sp>
      <p:sp>
        <p:nvSpPr>
          <p:cNvPr id="104" name="Rectangle 103"/>
          <p:cNvSpPr/>
          <p:nvPr/>
        </p:nvSpPr>
        <p:spPr>
          <a:xfrm>
            <a:off x="9057272" y="5579924"/>
            <a:ext cx="53379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dirty="0">
                <a:solidFill>
                  <a:srgbClr val="343A65"/>
                </a:solidFill>
              </a:rPr>
              <a:t>2022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2407388" y="5958887"/>
            <a:ext cx="7334042" cy="331223"/>
            <a:chOff x="1042822" y="6083215"/>
            <a:chExt cx="7334042" cy="331223"/>
          </a:xfrm>
        </p:grpSpPr>
        <p:grpSp>
          <p:nvGrpSpPr>
            <p:cNvPr id="29" name="Group 28"/>
            <p:cNvGrpSpPr/>
            <p:nvPr/>
          </p:nvGrpSpPr>
          <p:grpSpPr>
            <a:xfrm>
              <a:off x="1284954" y="6083215"/>
              <a:ext cx="7091910" cy="331223"/>
              <a:chOff x="8275319" y="6165987"/>
              <a:chExt cx="7091910" cy="331223"/>
            </a:xfrm>
          </p:grpSpPr>
          <p:sp>
            <p:nvSpPr>
              <p:cNvPr id="34" name="TextBox 33"/>
              <p:cNvSpPr txBox="1"/>
              <p:nvPr/>
            </p:nvSpPr>
            <p:spPr>
              <a:xfrm>
                <a:off x="12305938" y="6206366"/>
                <a:ext cx="17544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solidFill>
                      <a:srgbClr val="343A65"/>
                    </a:solidFill>
                  </a:rPr>
                  <a:t>Marginally Food Insecure</a:t>
                </a:r>
              </a:p>
            </p:txBody>
          </p:sp>
          <p:sp>
            <p:nvSpPr>
              <p:cNvPr id="35" name="TextBox 34"/>
              <p:cNvSpPr txBox="1"/>
              <p:nvPr/>
            </p:nvSpPr>
            <p:spPr>
              <a:xfrm>
                <a:off x="10183281" y="6181653"/>
                <a:ext cx="182094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solidFill>
                      <a:srgbClr val="343A65"/>
                    </a:solidFill>
                  </a:rPr>
                  <a:t>Moderately Food Insecure</a:t>
                </a:r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8426025" y="6165987"/>
                <a:ext cx="18473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US" sz="1200" dirty="0">
                  <a:solidFill>
                    <a:srgbClr val="273B57"/>
                  </a:solidFill>
                </a:endParaRPr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14413891" y="6215519"/>
                <a:ext cx="95333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solidFill>
                      <a:srgbClr val="343A65"/>
                    </a:solidFill>
                  </a:rPr>
                  <a:t>Food Secure</a:t>
                </a:r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8275319" y="6189433"/>
                <a:ext cx="171117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rgbClr val="343A65"/>
                    </a:solidFill>
                  </a:rPr>
                  <a:t>Severely</a:t>
                </a:r>
                <a:r>
                  <a:rPr lang="en-US" sz="1200" dirty="0">
                    <a:solidFill>
                      <a:srgbClr val="343A65"/>
                    </a:solidFill>
                  </a:rPr>
                  <a:t> Food Insecure</a:t>
                </a:r>
              </a:p>
            </p:txBody>
          </p:sp>
        </p:grpSp>
        <p:grpSp>
          <p:nvGrpSpPr>
            <p:cNvPr id="105" name="Group 104"/>
            <p:cNvGrpSpPr/>
            <p:nvPr/>
          </p:nvGrpSpPr>
          <p:grpSpPr>
            <a:xfrm>
              <a:off x="1042822" y="6106713"/>
              <a:ext cx="6413026" cy="276947"/>
              <a:chOff x="5215289" y="5872085"/>
              <a:chExt cx="6413026" cy="276947"/>
            </a:xfrm>
          </p:grpSpPr>
          <p:sp>
            <p:nvSpPr>
              <p:cNvPr id="111" name="Rectangle 110"/>
              <p:cNvSpPr/>
              <p:nvPr/>
            </p:nvSpPr>
            <p:spPr>
              <a:xfrm>
                <a:off x="5215289" y="5872085"/>
                <a:ext cx="261333" cy="261333"/>
              </a:xfrm>
              <a:prstGeom prst="rect">
                <a:avLst/>
              </a:prstGeom>
              <a:solidFill>
                <a:srgbClr val="B9D67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7128796" y="5872085"/>
                <a:ext cx="261333" cy="261333"/>
              </a:xfrm>
              <a:prstGeom prst="rect">
                <a:avLst/>
              </a:prstGeom>
              <a:solidFill>
                <a:srgbClr val="69C3B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9259029" y="5887699"/>
                <a:ext cx="261333" cy="261333"/>
              </a:xfrm>
              <a:prstGeom prst="rect">
                <a:avLst/>
              </a:prstGeom>
              <a:solidFill>
                <a:srgbClr val="6B8DC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5" name="Rectangle 114"/>
              <p:cNvSpPr/>
              <p:nvPr/>
            </p:nvSpPr>
            <p:spPr>
              <a:xfrm>
                <a:off x="11366982" y="5885668"/>
                <a:ext cx="261333" cy="261333"/>
              </a:xfrm>
              <a:prstGeom prst="rect">
                <a:avLst/>
              </a:prstGeom>
              <a:solidFill>
                <a:srgbClr val="343A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306806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6A1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604157" y="2644170"/>
            <a:ext cx="80499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spc="600" dirty="0">
                <a:solidFill>
                  <a:schemeClr val="bg1"/>
                </a:solidFill>
              </a:rPr>
              <a:t>SHELTER</a:t>
            </a:r>
            <a:endParaRPr lang="en-GB" sz="4800" spc="600" dirty="0">
              <a:solidFill>
                <a:schemeClr val="bg1"/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767443" y="3475167"/>
            <a:ext cx="2419510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B8D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TextBox 10"/>
          <p:cNvSpPr txBox="1"/>
          <p:nvPr/>
        </p:nvSpPr>
        <p:spPr>
          <a:xfrm>
            <a:off x="604157" y="3013501"/>
            <a:ext cx="102291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spc="600" dirty="0">
                <a:solidFill>
                  <a:srgbClr val="B9D67D"/>
                </a:solidFill>
              </a:rPr>
              <a:t>LIVELIHOODS</a:t>
            </a:r>
            <a:endParaRPr lang="en-GB" sz="4800" spc="600" dirty="0">
              <a:solidFill>
                <a:srgbClr val="B9D67D"/>
              </a:solidFill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767443" y="3844498"/>
            <a:ext cx="3959540" cy="0"/>
          </a:xfrm>
          <a:prstGeom prst="line">
            <a:avLst/>
          </a:prstGeom>
          <a:ln w="25400">
            <a:solidFill>
              <a:srgbClr val="B9D6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328730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6161" y="2034763"/>
            <a:ext cx="5959678" cy="2788474"/>
          </a:xfrm>
          <a:prstGeom prst="rect">
            <a:avLst/>
          </a:prstGeom>
        </p:spPr>
      </p:pic>
      <p:cxnSp>
        <p:nvCxnSpPr>
          <p:cNvPr id="16" name="Straight Connector 15"/>
          <p:cNvCxnSpPr/>
          <p:nvPr/>
        </p:nvCxnSpPr>
        <p:spPr>
          <a:xfrm flipV="1">
            <a:off x="500743" y="748206"/>
            <a:ext cx="2459433" cy="8316"/>
          </a:xfrm>
          <a:prstGeom prst="line">
            <a:avLst/>
          </a:prstGeom>
          <a:ln w="25400">
            <a:solidFill>
              <a:srgbClr val="6B8D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88237" y="286541"/>
            <a:ext cx="80499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pc="600" dirty="0">
                <a:solidFill>
                  <a:srgbClr val="6B8DC4"/>
                </a:solidFill>
              </a:rPr>
              <a:t>LIVELIHOODS</a:t>
            </a:r>
            <a:endParaRPr lang="en-GB" sz="2400" b="1" spc="600" dirty="0">
              <a:solidFill>
                <a:srgbClr val="6B8DC4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88237" y="827798"/>
            <a:ext cx="80499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pc="600" dirty="0">
                <a:solidFill>
                  <a:srgbClr val="6FC4BF"/>
                </a:solidFill>
              </a:rPr>
              <a:t>EMPLOYMENT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7926463" y="2848463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33%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500712" y="3018792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33%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7819920" y="3964336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12%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467032" y="3388124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55%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4362026" y="3983306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14%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116161" y="3291018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53%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E67197F-585A-4729-8FF4-58C6F250C0EA}"/>
              </a:ext>
            </a:extLst>
          </p:cNvPr>
          <p:cNvSpPr txBox="1"/>
          <p:nvPr/>
        </p:nvSpPr>
        <p:spPr>
          <a:xfrm>
            <a:off x="3581913" y="1338943"/>
            <a:ext cx="4982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spc="600" dirty="0">
                <a:solidFill>
                  <a:srgbClr val="343A65"/>
                </a:solidFill>
              </a:rPr>
              <a:t>ACTIVITY STATUS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4184321" y="4998037"/>
            <a:ext cx="4988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343A65"/>
                </a:solidFill>
              </a:rPr>
              <a:t>2021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7505613" y="4998037"/>
            <a:ext cx="4988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343A65"/>
                </a:solidFill>
              </a:rPr>
              <a:t>2022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514279" y="3111649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43A65"/>
                </a:solidFill>
              </a:rPr>
              <a:t>47%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961022" y="3072747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43A65"/>
                </a:solidFill>
              </a:rPr>
              <a:t>45%</a:t>
            </a:r>
            <a:endParaRPr lang="en-GB" b="1" dirty="0">
              <a:solidFill>
                <a:srgbClr val="343A65"/>
              </a:solidFill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3939984" y="5743997"/>
            <a:ext cx="4470915" cy="279504"/>
            <a:chOff x="4385050" y="5924278"/>
            <a:chExt cx="4470915" cy="279504"/>
          </a:xfrm>
        </p:grpSpPr>
        <p:sp>
          <p:nvSpPr>
            <p:cNvPr id="28" name="TextBox 27"/>
            <p:cNvSpPr txBox="1"/>
            <p:nvPr/>
          </p:nvSpPr>
          <p:spPr>
            <a:xfrm>
              <a:off x="4646383" y="5926783"/>
              <a:ext cx="394824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rgbClr val="343A65"/>
                  </a:solidFill>
                </a:rPr>
                <a:t>Employed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5943822" y="5926692"/>
              <a:ext cx="98514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343A65"/>
                  </a:solidFill>
                </a:rPr>
                <a:t>Unemployed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7471099" y="5924278"/>
              <a:ext cx="138486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343A65"/>
                  </a:solidFill>
                </a:rPr>
                <a:t>Outside labor force</a:t>
              </a: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4385050" y="5942449"/>
              <a:ext cx="261333" cy="261333"/>
            </a:xfrm>
            <a:prstGeom prst="rect">
              <a:avLst/>
            </a:prstGeom>
            <a:solidFill>
              <a:srgbClr val="B9D6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5699874" y="5939944"/>
              <a:ext cx="261333" cy="261333"/>
            </a:xfrm>
            <a:prstGeom prst="rect">
              <a:avLst/>
            </a:prstGeom>
            <a:solidFill>
              <a:srgbClr val="69C3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7209766" y="5937530"/>
              <a:ext cx="261333" cy="261333"/>
            </a:xfrm>
            <a:prstGeom prst="rect">
              <a:avLst/>
            </a:prstGeom>
            <a:solidFill>
              <a:srgbClr val="6B8D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13368534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>
            <a:extLst>
              <a:ext uri="{FF2B5EF4-FFF2-40B4-BE49-F238E27FC236}">
                <a16:creationId xmlns:a16="http://schemas.microsoft.com/office/drawing/2014/main" id="{4E67197F-585A-4729-8FF4-58C6F250C0EA}"/>
              </a:ext>
            </a:extLst>
          </p:cNvPr>
          <p:cNvSpPr txBox="1"/>
          <p:nvPr/>
        </p:nvSpPr>
        <p:spPr>
          <a:xfrm>
            <a:off x="1145265" y="1352764"/>
            <a:ext cx="58718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spc="600" dirty="0">
                <a:solidFill>
                  <a:srgbClr val="343A65"/>
                </a:solidFill>
              </a:rPr>
              <a:t>ACTIVITY STATUS BY GENDER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362" y="2191057"/>
            <a:ext cx="2682680" cy="2682678"/>
          </a:xfrm>
          <a:prstGeom prst="rect">
            <a:avLst/>
          </a:prstGeom>
        </p:spPr>
      </p:pic>
      <p:cxnSp>
        <p:nvCxnSpPr>
          <p:cNvPr id="16" name="Straight Connector 15"/>
          <p:cNvCxnSpPr/>
          <p:nvPr/>
        </p:nvCxnSpPr>
        <p:spPr>
          <a:xfrm flipV="1">
            <a:off x="500743" y="748206"/>
            <a:ext cx="2459433" cy="8316"/>
          </a:xfrm>
          <a:prstGeom prst="line">
            <a:avLst/>
          </a:prstGeom>
          <a:ln w="25400">
            <a:solidFill>
              <a:srgbClr val="6B8D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88237" y="286541"/>
            <a:ext cx="80499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pc="600" dirty="0">
                <a:solidFill>
                  <a:srgbClr val="6B8DC4"/>
                </a:solidFill>
              </a:rPr>
              <a:t>LIVELIHOODS</a:t>
            </a:r>
            <a:endParaRPr lang="en-GB" sz="2400" b="1" spc="600" dirty="0">
              <a:solidFill>
                <a:srgbClr val="6B8DC4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88237" y="827798"/>
            <a:ext cx="80499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pc="600" dirty="0">
                <a:solidFill>
                  <a:srgbClr val="6FC4BF"/>
                </a:solidFill>
              </a:rPr>
              <a:t>EMPLOYMENT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1820856" y="4984863"/>
            <a:ext cx="5020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343A65"/>
                </a:solidFill>
              </a:rPr>
              <a:t>Male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2292876" y="3545190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56%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2864730" y="4333668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43A65"/>
                </a:solidFill>
              </a:rPr>
              <a:t>73%</a:t>
            </a:r>
            <a:endParaRPr lang="en-GB" b="1" dirty="0">
              <a:solidFill>
                <a:srgbClr val="343A65"/>
              </a:solidFill>
            </a:endParaRPr>
          </a:p>
        </p:txBody>
      </p:sp>
      <p:grpSp>
        <p:nvGrpSpPr>
          <p:cNvPr id="44" name="Group 43"/>
          <p:cNvGrpSpPr/>
          <p:nvPr/>
        </p:nvGrpSpPr>
        <p:grpSpPr>
          <a:xfrm>
            <a:off x="1845713" y="5743997"/>
            <a:ext cx="4470915" cy="279504"/>
            <a:chOff x="4385050" y="5924278"/>
            <a:chExt cx="4470915" cy="279504"/>
          </a:xfrm>
        </p:grpSpPr>
        <p:sp>
          <p:nvSpPr>
            <p:cNvPr id="45" name="TextBox 44"/>
            <p:cNvSpPr txBox="1"/>
            <p:nvPr/>
          </p:nvSpPr>
          <p:spPr>
            <a:xfrm>
              <a:off x="4646383" y="5926783"/>
              <a:ext cx="394824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rgbClr val="343A65"/>
                  </a:solidFill>
                </a:rPr>
                <a:t>Employed</a:t>
              </a: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5943822" y="5926692"/>
              <a:ext cx="98514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343A65"/>
                  </a:solidFill>
                </a:rPr>
                <a:t>Unemployed</a:t>
              </a: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7471099" y="5924278"/>
              <a:ext cx="138486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343A65"/>
                  </a:solidFill>
                </a:rPr>
                <a:t>Outside labor force</a:t>
              </a:r>
            </a:p>
          </p:txBody>
        </p:sp>
        <p:sp>
          <p:nvSpPr>
            <p:cNvPr id="55" name="Rectangle 54"/>
            <p:cNvSpPr/>
            <p:nvPr/>
          </p:nvSpPr>
          <p:spPr>
            <a:xfrm>
              <a:off x="4385050" y="5942449"/>
              <a:ext cx="261333" cy="261333"/>
            </a:xfrm>
            <a:prstGeom prst="rect">
              <a:avLst/>
            </a:prstGeom>
            <a:solidFill>
              <a:srgbClr val="B9D6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Rectangle 55"/>
            <p:cNvSpPr/>
            <p:nvPr/>
          </p:nvSpPr>
          <p:spPr>
            <a:xfrm>
              <a:off x="5699874" y="5939944"/>
              <a:ext cx="261333" cy="261333"/>
            </a:xfrm>
            <a:prstGeom prst="rect">
              <a:avLst/>
            </a:prstGeom>
            <a:solidFill>
              <a:srgbClr val="69C3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Rectangle 56"/>
            <p:cNvSpPr/>
            <p:nvPr/>
          </p:nvSpPr>
          <p:spPr>
            <a:xfrm>
              <a:off x="7209766" y="5937530"/>
              <a:ext cx="261333" cy="261333"/>
            </a:xfrm>
            <a:prstGeom prst="rect">
              <a:avLst/>
            </a:prstGeom>
            <a:solidFill>
              <a:srgbClr val="6B8D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58" name="TextBox 57"/>
          <p:cNvSpPr txBox="1"/>
          <p:nvPr/>
        </p:nvSpPr>
        <p:spPr>
          <a:xfrm>
            <a:off x="880772" y="3794588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17%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1034646" y="2884687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27%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8226169" y="2347870"/>
            <a:ext cx="295099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800"/>
              </a:spcAft>
            </a:pPr>
            <a:r>
              <a:rPr lang="en-US" sz="2400" dirty="0">
                <a:solidFill>
                  <a:srgbClr val="343A65"/>
                </a:solidFill>
                <a:latin typeface="Calibri" charset="0"/>
              </a:rPr>
              <a:t>of male in the labor force are unemployed</a:t>
            </a:r>
            <a:endParaRPr lang="en-US" sz="2400" dirty="0">
              <a:solidFill>
                <a:srgbClr val="6B8DC4"/>
              </a:solidFill>
              <a:cs typeface="Arial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7724511" y="1744418"/>
            <a:ext cx="4100636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dirty="0">
                <a:solidFill>
                  <a:srgbClr val="6B8DC4"/>
                </a:solidFill>
                <a:cs typeface="Arial"/>
              </a:rPr>
              <a:t>23%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832187" y="2848463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33%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725644" y="3964336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12%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559864" y="4998037"/>
            <a:ext cx="6393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343A65"/>
                </a:solidFill>
              </a:rPr>
              <a:t>Female</a:t>
            </a: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1307" y="2195351"/>
            <a:ext cx="2421760" cy="2586881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5597831" y="2626544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10%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020233" y="2908316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8%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5352845" y="4089799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82%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412245" y="2087638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43A65"/>
                </a:solidFill>
              </a:rPr>
              <a:t>18%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8226169" y="4084251"/>
            <a:ext cx="295099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800"/>
              </a:spcAft>
            </a:pPr>
            <a:r>
              <a:rPr lang="en-US" sz="2400" dirty="0">
                <a:solidFill>
                  <a:srgbClr val="343A65"/>
                </a:solidFill>
                <a:latin typeface="Calibri" charset="0"/>
              </a:rPr>
              <a:t>of female in the labor force are unemployed</a:t>
            </a:r>
            <a:endParaRPr lang="en-US" sz="2400" dirty="0">
              <a:solidFill>
                <a:srgbClr val="6B8DC4"/>
              </a:solidFill>
              <a:cs typeface="Arial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7724511" y="3480799"/>
            <a:ext cx="4100636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dirty="0">
                <a:solidFill>
                  <a:srgbClr val="6B8DC4"/>
                </a:solidFill>
                <a:cs typeface="Arial"/>
              </a:rPr>
              <a:t>45%</a:t>
            </a:r>
          </a:p>
        </p:txBody>
      </p:sp>
    </p:spTree>
    <p:extLst>
      <p:ext uri="{BB962C8B-B14F-4D97-AF65-F5344CB8AC3E}">
        <p14:creationId xmlns:p14="http://schemas.microsoft.com/office/powerpoint/2010/main" val="159611890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6020" y="3145255"/>
            <a:ext cx="3996324" cy="1681711"/>
          </a:xfrm>
          <a:prstGeom prst="rect">
            <a:avLst/>
          </a:prstGeom>
        </p:spPr>
      </p:pic>
      <p:cxnSp>
        <p:nvCxnSpPr>
          <p:cNvPr id="16" name="Straight Connector 15"/>
          <p:cNvCxnSpPr/>
          <p:nvPr/>
        </p:nvCxnSpPr>
        <p:spPr>
          <a:xfrm flipV="1">
            <a:off x="500743" y="748206"/>
            <a:ext cx="2459433" cy="8316"/>
          </a:xfrm>
          <a:prstGeom prst="line">
            <a:avLst/>
          </a:prstGeom>
          <a:ln w="25400">
            <a:solidFill>
              <a:srgbClr val="6B8D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88237" y="286541"/>
            <a:ext cx="80499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pc="600" dirty="0">
                <a:solidFill>
                  <a:srgbClr val="6B8DC4"/>
                </a:solidFill>
              </a:rPr>
              <a:t>LIVELIHOODS</a:t>
            </a:r>
            <a:endParaRPr lang="en-GB" sz="2400" b="1" spc="600" dirty="0">
              <a:solidFill>
                <a:srgbClr val="6B8DC4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88237" y="827798"/>
            <a:ext cx="80499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pc="600" dirty="0">
                <a:solidFill>
                  <a:srgbClr val="6FC4BF"/>
                </a:solidFill>
              </a:rPr>
              <a:t>INCOME AND EMPLOYMENT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472864" y="3048392"/>
            <a:ext cx="14472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343A65"/>
                </a:solidFill>
              </a:rPr>
              <a:t>1,708,258</a:t>
            </a:r>
            <a:endParaRPr lang="en-GB" sz="1600" b="1" dirty="0">
              <a:solidFill>
                <a:srgbClr val="343A65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246498" y="4026405"/>
            <a:ext cx="14472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343A65"/>
                </a:solidFill>
              </a:rPr>
              <a:t>517,564</a:t>
            </a:r>
            <a:endParaRPr lang="en-GB" sz="1600" b="1" dirty="0">
              <a:solidFill>
                <a:srgbClr val="343A65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88237" y="4277041"/>
            <a:ext cx="14472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343A65"/>
                </a:solidFill>
              </a:rPr>
              <a:t>262,333</a:t>
            </a:r>
            <a:endParaRPr lang="en-GB" sz="1600" b="1" dirty="0">
              <a:solidFill>
                <a:srgbClr val="343A65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842943" y="4860942"/>
            <a:ext cx="4988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343A65"/>
                </a:solidFill>
              </a:rPr>
              <a:t>2021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882491" y="4860942"/>
            <a:ext cx="4988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343A65"/>
                </a:solidFill>
              </a:rPr>
              <a:t>2020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823453" y="4860942"/>
            <a:ext cx="4988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343A65"/>
                </a:solidFill>
              </a:rPr>
              <a:t>2022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E67197F-585A-4729-8FF4-58C6F250C0EA}"/>
              </a:ext>
            </a:extLst>
          </p:cNvPr>
          <p:cNvSpPr txBox="1"/>
          <p:nvPr/>
        </p:nvSpPr>
        <p:spPr>
          <a:xfrm>
            <a:off x="720064" y="1929144"/>
            <a:ext cx="49826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spc="600" dirty="0">
                <a:solidFill>
                  <a:srgbClr val="343A65"/>
                </a:solidFill>
              </a:rPr>
              <a:t>TOTAL INCOME (FROM EMPLOYMENT) OF ALL THE HOUSEHOLD MEMBERS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DE03513-0579-400A-AB58-72AE43389ED6}"/>
              </a:ext>
            </a:extLst>
          </p:cNvPr>
          <p:cNvSpPr txBox="1"/>
          <p:nvPr/>
        </p:nvSpPr>
        <p:spPr>
          <a:xfrm>
            <a:off x="7071383" y="1906089"/>
            <a:ext cx="3996324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spc="600" dirty="0">
                <a:solidFill>
                  <a:srgbClr val="343A65"/>
                </a:solidFill>
              </a:rPr>
              <a:t>TOTAL INCOME (FROM EMPLOYMENT)WITH AT LEAST ONE WORKING MEMBER:</a:t>
            </a:r>
          </a:p>
          <a:p>
            <a:pPr algn="ctr"/>
            <a:endParaRPr lang="en-US" b="1" spc="600" dirty="0">
              <a:solidFill>
                <a:srgbClr val="343A65"/>
              </a:solidFill>
            </a:endParaRPr>
          </a:p>
          <a:p>
            <a:pPr algn="ctr"/>
            <a:r>
              <a:rPr lang="en-US" sz="4400" dirty="0">
                <a:solidFill>
                  <a:srgbClr val="6B8DC4"/>
                </a:solidFill>
                <a:cs typeface="Arial"/>
              </a:rPr>
              <a:t>2,286,916 LBP</a:t>
            </a:r>
            <a:endParaRPr lang="en-GB" sz="4400" dirty="0">
              <a:solidFill>
                <a:srgbClr val="6B8DC4"/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9248994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4E67197F-585A-4729-8FF4-58C6F250C0EA}"/>
              </a:ext>
            </a:extLst>
          </p:cNvPr>
          <p:cNvSpPr txBox="1"/>
          <p:nvPr/>
        </p:nvSpPr>
        <p:spPr>
          <a:xfrm>
            <a:off x="2759844" y="1684910"/>
            <a:ext cx="7597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spc="600" dirty="0">
                <a:solidFill>
                  <a:srgbClr val="343A65"/>
                </a:solidFill>
              </a:rPr>
              <a:t>MAIN SOURCES OF INCOME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7482" y="2402239"/>
            <a:ext cx="8317378" cy="2265443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2033668" y="4829028"/>
            <a:ext cx="14524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343A65"/>
                </a:solidFill>
              </a:rPr>
              <a:t>E-cards used in WFP Food Shops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5556421" y="4829029"/>
            <a:ext cx="14524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343A65"/>
                </a:solidFill>
              </a:rPr>
              <a:t>Credit / debts (informal shops, friends, hosts)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3892637" y="4829028"/>
            <a:ext cx="14524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343A65"/>
                </a:solidFill>
              </a:rPr>
              <a:t>ATM cards used in ATM machines from UN or humanitarian organizations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7267909" y="4829029"/>
            <a:ext cx="14524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343A65"/>
                </a:solidFill>
              </a:rPr>
              <a:t>Construction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9077771" y="4829029"/>
            <a:ext cx="14524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343A65"/>
                </a:solidFill>
              </a:rPr>
              <a:t>Agriculture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1805602" y="2452093"/>
            <a:ext cx="8529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343A65"/>
                </a:solidFill>
              </a:rPr>
              <a:t>24%</a:t>
            </a:r>
            <a:endParaRPr lang="en-GB" sz="1600" b="1" dirty="0">
              <a:solidFill>
                <a:srgbClr val="343A65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170083" y="2690302"/>
            <a:ext cx="8529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343A65"/>
                </a:solidFill>
              </a:rPr>
              <a:t>21%</a:t>
            </a:r>
            <a:endParaRPr lang="en-GB" sz="1600" b="1" dirty="0">
              <a:solidFill>
                <a:srgbClr val="343A65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2540760" y="2685903"/>
            <a:ext cx="8529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343A65"/>
                </a:solidFill>
              </a:rPr>
              <a:t>21%</a:t>
            </a:r>
            <a:endParaRPr lang="en-GB" sz="1600" b="1" dirty="0">
              <a:solidFill>
                <a:srgbClr val="343A65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5703375" y="2969258"/>
            <a:ext cx="8529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343A65"/>
                </a:solidFill>
              </a:rPr>
              <a:t>17%</a:t>
            </a:r>
            <a:endParaRPr lang="en-GB" sz="1600" b="1" dirty="0">
              <a:solidFill>
                <a:srgbClr val="343A65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3532860" y="3785060"/>
            <a:ext cx="8529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343A65"/>
                </a:solidFill>
              </a:rPr>
              <a:t>7%</a:t>
            </a:r>
            <a:endParaRPr lang="en-GB" sz="1600" b="1" dirty="0">
              <a:solidFill>
                <a:srgbClr val="343A65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3897341" y="3138535"/>
            <a:ext cx="8529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343A65"/>
                </a:solidFill>
              </a:rPr>
              <a:t>15%</a:t>
            </a:r>
            <a:endParaRPr lang="en-GB" sz="1600" b="1" dirty="0">
              <a:solidFill>
                <a:srgbClr val="343A65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7046769" y="3307559"/>
            <a:ext cx="8529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343A65"/>
                </a:solidFill>
              </a:rPr>
              <a:t>13%</a:t>
            </a:r>
            <a:endParaRPr lang="en-GB" sz="1600" b="1" dirty="0">
              <a:solidFill>
                <a:srgbClr val="343A65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7415390" y="3574505"/>
            <a:ext cx="8529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343A65"/>
                </a:solidFill>
              </a:rPr>
              <a:t>10%</a:t>
            </a:r>
            <a:endParaRPr lang="en-GB" sz="1600" b="1" dirty="0">
              <a:solidFill>
                <a:srgbClr val="343A65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8801167" y="3778923"/>
            <a:ext cx="8529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343A65"/>
                </a:solidFill>
              </a:rPr>
              <a:t>7%</a:t>
            </a:r>
            <a:endParaRPr lang="en-GB" sz="1600" b="1" dirty="0">
              <a:solidFill>
                <a:srgbClr val="343A65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9161523" y="3690319"/>
            <a:ext cx="8529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343A65"/>
                </a:solidFill>
              </a:rPr>
              <a:t>8%</a:t>
            </a:r>
            <a:endParaRPr lang="en-GB" sz="1600" b="1" dirty="0">
              <a:solidFill>
                <a:srgbClr val="343A65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9491016" y="3690319"/>
            <a:ext cx="8529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343A65"/>
                </a:solidFill>
              </a:rPr>
              <a:t>8%</a:t>
            </a:r>
            <a:endParaRPr lang="en-GB" sz="1600" b="1" dirty="0">
              <a:solidFill>
                <a:srgbClr val="343A65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7715728" y="3735852"/>
            <a:ext cx="8529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343A65"/>
                </a:solidFill>
              </a:rPr>
              <a:t>8%</a:t>
            </a:r>
            <a:endParaRPr lang="en-GB" sz="1600" b="1" dirty="0">
              <a:solidFill>
                <a:srgbClr val="343A65"/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6029252" y="3317146"/>
            <a:ext cx="8529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343A65"/>
                </a:solidFill>
              </a:rPr>
              <a:t>13%</a:t>
            </a:r>
            <a:endParaRPr lang="en-GB" sz="1600" b="1" dirty="0">
              <a:solidFill>
                <a:srgbClr val="343A65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4244648" y="2681139"/>
            <a:ext cx="8529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343A65"/>
                </a:solidFill>
              </a:rPr>
              <a:t>21%</a:t>
            </a:r>
            <a:endParaRPr lang="en-GB" sz="1600" b="1" dirty="0">
              <a:solidFill>
                <a:srgbClr val="343A65"/>
              </a:solidFill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2865636" y="2094268"/>
            <a:ext cx="8529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343A65"/>
                </a:solidFill>
              </a:rPr>
              <a:t>29%</a:t>
            </a:r>
            <a:endParaRPr lang="en-GB" sz="1600" b="1" dirty="0">
              <a:solidFill>
                <a:srgbClr val="343A65"/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4646503" y="2621370"/>
            <a:ext cx="8529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343A65"/>
                </a:solidFill>
              </a:rPr>
              <a:t>22%</a:t>
            </a:r>
            <a:endParaRPr lang="en-GB" sz="1600" b="1" dirty="0">
              <a:solidFill>
                <a:srgbClr val="343A65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5327390" y="2621370"/>
            <a:ext cx="8529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343A65"/>
                </a:solidFill>
              </a:rPr>
              <a:t>22%</a:t>
            </a:r>
            <a:endParaRPr lang="en-GB" sz="1600" b="1" dirty="0">
              <a:solidFill>
                <a:srgbClr val="343A65"/>
              </a:solidFill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6356899" y="3567273"/>
            <a:ext cx="8529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343A65"/>
                </a:solidFill>
              </a:rPr>
              <a:t>10%</a:t>
            </a:r>
            <a:endParaRPr lang="en-GB" sz="1600" b="1" dirty="0">
              <a:solidFill>
                <a:srgbClr val="343A65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8066496" y="3567273"/>
            <a:ext cx="8529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343A65"/>
                </a:solidFill>
              </a:rPr>
              <a:t>10%</a:t>
            </a:r>
            <a:endParaRPr lang="en-GB" sz="1600" b="1" dirty="0">
              <a:solidFill>
                <a:srgbClr val="343A65"/>
              </a:solidFill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9853794" y="3780645"/>
            <a:ext cx="8529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343A65"/>
                </a:solidFill>
              </a:rPr>
              <a:t>7%</a:t>
            </a:r>
            <a:endParaRPr lang="en-GB" sz="1600" b="1" dirty="0">
              <a:solidFill>
                <a:srgbClr val="343A65"/>
              </a:solidFill>
            </a:endParaRPr>
          </a:p>
        </p:txBody>
      </p:sp>
      <p:grpSp>
        <p:nvGrpSpPr>
          <p:cNvPr id="66" name="Group 65"/>
          <p:cNvGrpSpPr/>
          <p:nvPr/>
        </p:nvGrpSpPr>
        <p:grpSpPr>
          <a:xfrm>
            <a:off x="6882198" y="5766064"/>
            <a:ext cx="3764323" cy="276999"/>
            <a:chOff x="7524666" y="6351521"/>
            <a:chExt cx="3764323" cy="276999"/>
          </a:xfrm>
        </p:grpSpPr>
        <p:sp>
          <p:nvSpPr>
            <p:cNvPr id="67" name="TextBox 66"/>
            <p:cNvSpPr txBox="1"/>
            <p:nvPr/>
          </p:nvSpPr>
          <p:spPr>
            <a:xfrm>
              <a:off x="7769905" y="6351521"/>
              <a:ext cx="49885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343A65"/>
                  </a:solidFill>
                </a:rPr>
                <a:t>2019</a:t>
              </a: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8824211" y="6351521"/>
              <a:ext cx="49885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343A65"/>
                  </a:solidFill>
                </a:rPr>
                <a:t>2020</a:t>
              </a: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9830212" y="6351521"/>
              <a:ext cx="49885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343A65"/>
                  </a:solidFill>
                </a:rPr>
                <a:t>2021</a:t>
              </a:r>
            </a:p>
          </p:txBody>
        </p:sp>
        <p:sp>
          <p:nvSpPr>
            <p:cNvPr id="71" name="Rectangle 70"/>
            <p:cNvSpPr/>
            <p:nvPr/>
          </p:nvSpPr>
          <p:spPr>
            <a:xfrm>
              <a:off x="7524666" y="6364773"/>
              <a:ext cx="261333" cy="261333"/>
            </a:xfrm>
            <a:prstGeom prst="rect">
              <a:avLst/>
            </a:prstGeom>
            <a:solidFill>
              <a:srgbClr val="B9D6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2" name="Rectangle 71"/>
            <p:cNvSpPr/>
            <p:nvPr/>
          </p:nvSpPr>
          <p:spPr>
            <a:xfrm>
              <a:off x="8580263" y="6364773"/>
              <a:ext cx="261333" cy="261333"/>
            </a:xfrm>
            <a:prstGeom prst="rect">
              <a:avLst/>
            </a:prstGeom>
            <a:solidFill>
              <a:srgbClr val="69C3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3" name="Rectangle 72"/>
            <p:cNvSpPr/>
            <p:nvPr/>
          </p:nvSpPr>
          <p:spPr>
            <a:xfrm>
              <a:off x="9568879" y="6364773"/>
              <a:ext cx="261333" cy="261333"/>
            </a:xfrm>
            <a:prstGeom prst="rect">
              <a:avLst/>
            </a:prstGeom>
            <a:solidFill>
              <a:srgbClr val="6B8D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10790134" y="6351521"/>
              <a:ext cx="49885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343A65"/>
                  </a:solidFill>
                </a:rPr>
                <a:t>2022</a:t>
              </a: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10528801" y="6364773"/>
              <a:ext cx="261333" cy="261333"/>
            </a:xfrm>
            <a:prstGeom prst="rect">
              <a:avLst/>
            </a:prstGeom>
            <a:solidFill>
              <a:srgbClr val="343A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70" name="Straight Connector 69"/>
          <p:cNvCxnSpPr/>
          <p:nvPr/>
        </p:nvCxnSpPr>
        <p:spPr>
          <a:xfrm flipV="1">
            <a:off x="500743" y="748206"/>
            <a:ext cx="2459433" cy="8316"/>
          </a:xfrm>
          <a:prstGeom prst="line">
            <a:avLst/>
          </a:prstGeom>
          <a:ln w="25400">
            <a:solidFill>
              <a:srgbClr val="6B8D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/>
          <p:cNvSpPr txBox="1"/>
          <p:nvPr/>
        </p:nvSpPr>
        <p:spPr>
          <a:xfrm>
            <a:off x="388237" y="286541"/>
            <a:ext cx="80499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pc="600" dirty="0">
                <a:solidFill>
                  <a:srgbClr val="6B8DC4"/>
                </a:solidFill>
              </a:rPr>
              <a:t>LIVELIHOODS</a:t>
            </a:r>
            <a:endParaRPr lang="en-GB" sz="2400" b="1" spc="600" dirty="0">
              <a:solidFill>
                <a:srgbClr val="6B8DC4"/>
              </a:solidFill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388237" y="827798"/>
            <a:ext cx="80499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pc="600" dirty="0">
                <a:solidFill>
                  <a:srgbClr val="6FC4BF"/>
                </a:solidFill>
              </a:rPr>
              <a:t>INCOME AND EMPLOYMENT</a:t>
            </a:r>
          </a:p>
        </p:txBody>
      </p:sp>
    </p:spTree>
    <p:extLst>
      <p:ext uri="{BB962C8B-B14F-4D97-AF65-F5344CB8AC3E}">
        <p14:creationId xmlns:p14="http://schemas.microsoft.com/office/powerpoint/2010/main" val="172316568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6A1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604157" y="2644170"/>
            <a:ext cx="80499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spc="600" dirty="0">
                <a:solidFill>
                  <a:schemeClr val="bg1"/>
                </a:solidFill>
              </a:rPr>
              <a:t>SHELTER</a:t>
            </a:r>
            <a:endParaRPr lang="en-GB" sz="4800" spc="600" dirty="0">
              <a:solidFill>
                <a:schemeClr val="bg1"/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767443" y="3475167"/>
            <a:ext cx="2419510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B8D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TextBox 10"/>
          <p:cNvSpPr txBox="1"/>
          <p:nvPr/>
        </p:nvSpPr>
        <p:spPr>
          <a:xfrm>
            <a:off x="604157" y="3013501"/>
            <a:ext cx="80499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spc="600" dirty="0">
                <a:solidFill>
                  <a:srgbClr val="B9D67D"/>
                </a:solidFill>
              </a:rPr>
              <a:t>WASH</a:t>
            </a:r>
            <a:endParaRPr lang="en-GB" sz="4800" spc="600" dirty="0">
              <a:solidFill>
                <a:srgbClr val="B9D67D"/>
              </a:solidFill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767443" y="3844498"/>
            <a:ext cx="1619296" cy="0"/>
          </a:xfrm>
          <a:prstGeom prst="line">
            <a:avLst/>
          </a:prstGeom>
          <a:ln w="25400">
            <a:solidFill>
              <a:srgbClr val="B9D6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831756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8" name="Straight Connector 77"/>
          <p:cNvCxnSpPr/>
          <p:nvPr/>
        </p:nvCxnSpPr>
        <p:spPr>
          <a:xfrm>
            <a:off x="500743" y="756522"/>
            <a:ext cx="8186551" cy="0"/>
          </a:xfrm>
          <a:prstGeom prst="line">
            <a:avLst/>
          </a:prstGeom>
          <a:ln w="25400">
            <a:solidFill>
              <a:srgbClr val="6B8D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/>
          <p:cNvSpPr txBox="1"/>
          <p:nvPr/>
        </p:nvSpPr>
        <p:spPr>
          <a:xfrm>
            <a:off x="388236" y="286541"/>
            <a:ext cx="86782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pc="600" dirty="0">
                <a:solidFill>
                  <a:srgbClr val="6B8DC4"/>
                </a:solidFill>
              </a:rPr>
              <a:t>WATER, SANITATION, AND HYGIENE (WASH)</a:t>
            </a:r>
            <a:endParaRPr lang="en-GB" sz="2400" b="1" spc="600" dirty="0">
              <a:solidFill>
                <a:srgbClr val="6B8DC4"/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476BC42-4A7E-4131-912C-56BAB358C428}"/>
              </a:ext>
            </a:extLst>
          </p:cNvPr>
          <p:cNvSpPr txBox="1"/>
          <p:nvPr/>
        </p:nvSpPr>
        <p:spPr>
          <a:xfrm>
            <a:off x="398044" y="857172"/>
            <a:ext cx="91421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pc="600" dirty="0">
                <a:solidFill>
                  <a:srgbClr val="6FC4BF"/>
                </a:solidFill>
              </a:rPr>
              <a:t>DRINKING WATER SOURCES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4E67197F-585A-4729-8FF4-58C6F250C0EA}"/>
              </a:ext>
            </a:extLst>
          </p:cNvPr>
          <p:cNvSpPr txBox="1"/>
          <p:nvPr/>
        </p:nvSpPr>
        <p:spPr>
          <a:xfrm>
            <a:off x="911840" y="2167828"/>
            <a:ext cx="45435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spc="600" dirty="0">
                <a:solidFill>
                  <a:srgbClr val="343A65"/>
                </a:solidFill>
              </a:rPr>
              <a:t>ACCESS TO IMPROVED DRINKING WATER SOURCE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E67197F-585A-4729-8FF4-58C6F250C0EA}"/>
              </a:ext>
            </a:extLst>
          </p:cNvPr>
          <p:cNvSpPr txBox="1"/>
          <p:nvPr/>
        </p:nvSpPr>
        <p:spPr>
          <a:xfrm>
            <a:off x="6478293" y="2125129"/>
            <a:ext cx="51764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spc="600" dirty="0">
                <a:solidFill>
                  <a:srgbClr val="343A65"/>
                </a:solidFill>
              </a:rPr>
              <a:t>HOUSEHOLDS MEMBERS WHO HAVE THE WATER SOURCE AVAILABLE WHEN NEEDED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4800" y="3243753"/>
            <a:ext cx="2733516" cy="2050137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8627747" y="5393137"/>
            <a:ext cx="4988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343A65"/>
                </a:solidFill>
              </a:rPr>
              <a:t>2021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380217" y="5393137"/>
            <a:ext cx="4988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343A65"/>
                </a:solidFill>
              </a:rPr>
              <a:t>2020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9998888" y="5393137"/>
            <a:ext cx="4988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343A65"/>
                </a:solidFill>
              </a:rPr>
              <a:t>2022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088327" y="4370527"/>
            <a:ext cx="8529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343A65"/>
                </a:solidFill>
              </a:rPr>
              <a:t>69%</a:t>
            </a:r>
            <a:endParaRPr lang="en-GB" sz="1600" b="1" dirty="0">
              <a:solidFill>
                <a:srgbClr val="343A65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450701" y="3583071"/>
            <a:ext cx="8529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343A65"/>
                </a:solidFill>
              </a:rPr>
              <a:t>73%</a:t>
            </a:r>
            <a:endParaRPr lang="en-GB" sz="1600" b="1" dirty="0">
              <a:solidFill>
                <a:srgbClr val="343A65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9817904" y="3776495"/>
            <a:ext cx="8529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343A65"/>
                </a:solidFill>
              </a:rPr>
              <a:t>72%</a:t>
            </a:r>
            <a:endParaRPr lang="en-GB" sz="1600" b="1" dirty="0">
              <a:solidFill>
                <a:srgbClr val="343A65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4845" y="3329955"/>
            <a:ext cx="2695891" cy="2063182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3020167" y="5393137"/>
            <a:ext cx="4988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343A65"/>
                </a:solidFill>
              </a:rPr>
              <a:t>2021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772637" y="5393137"/>
            <a:ext cx="4988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343A65"/>
                </a:solidFill>
              </a:rPr>
              <a:t>2020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391308" y="5393137"/>
            <a:ext cx="4988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343A65"/>
                </a:solidFill>
              </a:rPr>
              <a:t>2022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587471" y="4417021"/>
            <a:ext cx="8529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343A65"/>
                </a:solidFill>
              </a:rPr>
              <a:t>87%</a:t>
            </a:r>
            <a:endParaRPr lang="en-GB" sz="1600" b="1" dirty="0">
              <a:solidFill>
                <a:srgbClr val="343A65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2824261" y="4022992"/>
            <a:ext cx="8529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343A65"/>
                </a:solidFill>
              </a:rPr>
              <a:t>89%</a:t>
            </a:r>
            <a:endParaRPr lang="en-GB" sz="1600" b="1" dirty="0">
              <a:solidFill>
                <a:srgbClr val="343A65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262039" y="3437941"/>
            <a:ext cx="8529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343A65"/>
                </a:solidFill>
              </a:rPr>
              <a:t>92%</a:t>
            </a:r>
            <a:endParaRPr lang="en-GB" sz="1600" b="1" dirty="0">
              <a:solidFill>
                <a:srgbClr val="343A6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708953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4162" y="3256510"/>
            <a:ext cx="5148497" cy="241847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894" y="3270572"/>
            <a:ext cx="5151407" cy="2381564"/>
          </a:xfrm>
          <a:prstGeom prst="rect">
            <a:avLst/>
          </a:prstGeom>
        </p:spPr>
      </p:pic>
      <p:cxnSp>
        <p:nvCxnSpPr>
          <p:cNvPr id="78" name="Straight Connector 77"/>
          <p:cNvCxnSpPr/>
          <p:nvPr/>
        </p:nvCxnSpPr>
        <p:spPr>
          <a:xfrm>
            <a:off x="500743" y="756522"/>
            <a:ext cx="8186551" cy="0"/>
          </a:xfrm>
          <a:prstGeom prst="line">
            <a:avLst/>
          </a:prstGeom>
          <a:ln w="25400">
            <a:solidFill>
              <a:srgbClr val="6B8D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/>
          <p:cNvSpPr txBox="1"/>
          <p:nvPr/>
        </p:nvSpPr>
        <p:spPr>
          <a:xfrm>
            <a:off x="388236" y="286541"/>
            <a:ext cx="86782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pc="600">
                <a:solidFill>
                  <a:srgbClr val="6B8DC4"/>
                </a:solidFill>
              </a:rPr>
              <a:t>WATER, SANITATION, AND HYGIENE (WASH)</a:t>
            </a:r>
            <a:endParaRPr lang="en-GB" sz="2400" b="1" spc="600" dirty="0">
              <a:solidFill>
                <a:srgbClr val="6B8DC4"/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476BC42-4A7E-4131-912C-56BAB358C428}"/>
              </a:ext>
            </a:extLst>
          </p:cNvPr>
          <p:cNvSpPr txBox="1"/>
          <p:nvPr/>
        </p:nvSpPr>
        <p:spPr>
          <a:xfrm>
            <a:off x="398044" y="857172"/>
            <a:ext cx="120017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pc="600">
                <a:solidFill>
                  <a:srgbClr val="6FC4BF"/>
                </a:solidFill>
              </a:rPr>
              <a:t>% OF HOUSHOLDS WHO REPORTED INSUFFICIENT WATER</a:t>
            </a:r>
            <a:endParaRPr lang="en-US" sz="2400" b="1" spc="600" dirty="0">
              <a:solidFill>
                <a:srgbClr val="6FC4BF"/>
              </a:solidFill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4E67197F-585A-4729-8FF4-58C6F250C0EA}"/>
              </a:ext>
            </a:extLst>
          </p:cNvPr>
          <p:cNvSpPr txBox="1"/>
          <p:nvPr/>
        </p:nvSpPr>
        <p:spPr>
          <a:xfrm>
            <a:off x="887900" y="2167392"/>
            <a:ext cx="4543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spc="600" dirty="0">
                <a:solidFill>
                  <a:srgbClr val="343A65"/>
                </a:solidFill>
              </a:rPr>
              <a:t>DRINKING WATER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E67197F-585A-4729-8FF4-58C6F250C0EA}"/>
              </a:ext>
            </a:extLst>
          </p:cNvPr>
          <p:cNvSpPr txBox="1"/>
          <p:nvPr/>
        </p:nvSpPr>
        <p:spPr>
          <a:xfrm>
            <a:off x="6322049" y="2125803"/>
            <a:ext cx="51764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spc="600" dirty="0">
                <a:solidFill>
                  <a:srgbClr val="343A65"/>
                </a:solidFill>
              </a:rPr>
              <a:t>WATER FOR OTHER HOUSEHOLD PURPOSES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01228" y="5831971"/>
            <a:ext cx="4866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343A65"/>
                </a:solidFill>
              </a:rPr>
              <a:t>Total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940091" y="5831971"/>
            <a:ext cx="5395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rgbClr val="343A65"/>
                </a:solidFill>
              </a:rPr>
              <a:t>Akkar</a:t>
            </a:r>
            <a:endParaRPr lang="en-US" sz="1200" dirty="0">
              <a:solidFill>
                <a:srgbClr val="343A65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416837" y="5831971"/>
            <a:ext cx="7922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rgbClr val="343A65"/>
                </a:solidFill>
              </a:rPr>
              <a:t>Baalbek-</a:t>
            </a:r>
          </a:p>
          <a:p>
            <a:pPr algn="ctr"/>
            <a:r>
              <a:rPr lang="en-US" sz="1200" dirty="0">
                <a:solidFill>
                  <a:srgbClr val="343A65"/>
                </a:solidFill>
              </a:rPr>
              <a:t>El </a:t>
            </a:r>
            <a:r>
              <a:rPr lang="en-US" sz="1200" dirty="0" err="1">
                <a:solidFill>
                  <a:srgbClr val="343A65"/>
                </a:solidFill>
              </a:rPr>
              <a:t>Hermel</a:t>
            </a:r>
            <a:endParaRPr lang="en-US" sz="1200" dirty="0">
              <a:solidFill>
                <a:srgbClr val="343A65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2112573" y="5831971"/>
            <a:ext cx="5645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343A65"/>
                </a:solidFill>
              </a:rPr>
              <a:t>Beirut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2709652" y="5831971"/>
            <a:ext cx="5603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err="1">
                <a:solidFill>
                  <a:srgbClr val="343A65"/>
                </a:solidFill>
              </a:rPr>
              <a:t>Bekaa</a:t>
            </a:r>
            <a:endParaRPr lang="en-US" sz="1200">
              <a:solidFill>
                <a:srgbClr val="343A65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109418" y="5831971"/>
            <a:ext cx="84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rgbClr val="343A65"/>
                </a:solidFill>
              </a:rPr>
              <a:t>El </a:t>
            </a:r>
            <a:r>
              <a:rPr lang="en-US" sz="1200" dirty="0" err="1">
                <a:solidFill>
                  <a:srgbClr val="343A65"/>
                </a:solidFill>
              </a:rPr>
              <a:t>Nabatieh</a:t>
            </a:r>
            <a:endParaRPr lang="en-US" sz="1200" dirty="0">
              <a:solidFill>
                <a:srgbClr val="343A65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3738999" y="5831971"/>
            <a:ext cx="7629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343A65"/>
                </a:solidFill>
              </a:rPr>
              <a:t>Mount Lebanon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4418497" y="5859458"/>
            <a:ext cx="5501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rgbClr val="343A65"/>
                </a:solidFill>
              </a:rPr>
              <a:t>North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5003755" y="5831971"/>
            <a:ext cx="5485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343A65"/>
                </a:solidFill>
              </a:rPr>
              <a:t>South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172131" y="3585221"/>
            <a:ext cx="9448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343A65"/>
                </a:solidFill>
              </a:rPr>
              <a:t>41%</a:t>
            </a:r>
            <a:endParaRPr lang="en-GB" sz="1600" b="1" dirty="0">
              <a:solidFill>
                <a:srgbClr val="343A65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4835878" y="2933157"/>
            <a:ext cx="9448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343A65"/>
                </a:solidFill>
              </a:rPr>
              <a:t>58%</a:t>
            </a:r>
            <a:endParaRPr lang="en-GB" sz="1600" b="1" dirty="0">
              <a:solidFill>
                <a:srgbClr val="343A65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391290" y="2987438"/>
            <a:ext cx="9448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343A65"/>
                </a:solidFill>
              </a:rPr>
              <a:t>57%</a:t>
            </a:r>
            <a:endParaRPr lang="en-GB" sz="1600" b="1" dirty="0">
              <a:solidFill>
                <a:srgbClr val="343A65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1949727" y="3440618"/>
            <a:ext cx="9448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343A65"/>
                </a:solidFill>
              </a:rPr>
              <a:t>45%</a:t>
            </a:r>
            <a:endParaRPr lang="en-GB" sz="1600" b="1" dirty="0">
              <a:solidFill>
                <a:srgbClr val="343A65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4265055" y="3542409"/>
            <a:ext cx="9448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343A65"/>
                </a:solidFill>
              </a:rPr>
              <a:t>43%</a:t>
            </a:r>
            <a:endParaRPr lang="en-GB" sz="1600" b="1" dirty="0">
              <a:solidFill>
                <a:srgbClr val="343A65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3083451" y="3681892"/>
            <a:ext cx="9448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343A65"/>
                </a:solidFill>
              </a:rPr>
              <a:t>39%</a:t>
            </a:r>
            <a:endParaRPr lang="en-GB" sz="1600" b="1" dirty="0">
              <a:solidFill>
                <a:srgbClr val="343A65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794771" y="3742357"/>
            <a:ext cx="9448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343A65"/>
                </a:solidFill>
              </a:rPr>
              <a:t>38%</a:t>
            </a:r>
            <a:endParaRPr lang="en-GB" sz="1600" b="1" dirty="0">
              <a:solidFill>
                <a:srgbClr val="343A65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3666124" y="3861203"/>
            <a:ext cx="9448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rgbClr val="343A65"/>
                </a:solidFill>
              </a:rPr>
              <a:t>35%</a:t>
            </a:r>
            <a:endParaRPr lang="en-GB" sz="1600" b="1" dirty="0">
              <a:solidFill>
                <a:srgbClr val="343A65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2506946" y="3861203"/>
            <a:ext cx="9448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343A65"/>
                </a:solidFill>
              </a:rPr>
              <a:t>35%</a:t>
            </a:r>
            <a:endParaRPr lang="en-GB" sz="1600" b="1" dirty="0">
              <a:solidFill>
                <a:srgbClr val="343A65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6291585" y="5831971"/>
            <a:ext cx="4866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343A65"/>
                </a:solidFill>
              </a:rPr>
              <a:t>Total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6830448" y="5831971"/>
            <a:ext cx="5395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rgbClr val="343A65"/>
                </a:solidFill>
              </a:rPr>
              <a:t>Akkar</a:t>
            </a:r>
            <a:endParaRPr lang="en-US" sz="1200" dirty="0">
              <a:solidFill>
                <a:srgbClr val="343A65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7307194" y="5831971"/>
            <a:ext cx="7922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rgbClr val="343A65"/>
                </a:solidFill>
              </a:rPr>
              <a:t>Baalbek-</a:t>
            </a:r>
          </a:p>
          <a:p>
            <a:pPr algn="ctr"/>
            <a:r>
              <a:rPr lang="en-US" sz="1200" dirty="0">
                <a:solidFill>
                  <a:srgbClr val="343A65"/>
                </a:solidFill>
              </a:rPr>
              <a:t>El </a:t>
            </a:r>
            <a:r>
              <a:rPr lang="en-US" sz="1200" dirty="0" err="1">
                <a:solidFill>
                  <a:srgbClr val="343A65"/>
                </a:solidFill>
              </a:rPr>
              <a:t>Hermel</a:t>
            </a:r>
            <a:endParaRPr lang="en-US" sz="1200" dirty="0">
              <a:solidFill>
                <a:srgbClr val="343A65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8002930" y="5831971"/>
            <a:ext cx="5645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343A65"/>
                </a:solidFill>
              </a:rPr>
              <a:t>Beirut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8600009" y="5831971"/>
            <a:ext cx="5603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err="1">
                <a:solidFill>
                  <a:srgbClr val="343A65"/>
                </a:solidFill>
              </a:rPr>
              <a:t>Bekaa</a:t>
            </a:r>
            <a:endParaRPr lang="en-US" sz="1200">
              <a:solidFill>
                <a:srgbClr val="343A65"/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8999775" y="5831971"/>
            <a:ext cx="84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343A65"/>
                </a:solidFill>
              </a:rPr>
              <a:t>El </a:t>
            </a:r>
            <a:r>
              <a:rPr lang="en-US" sz="1200" dirty="0" err="1">
                <a:solidFill>
                  <a:srgbClr val="343A65"/>
                </a:solidFill>
              </a:rPr>
              <a:t>Nabatieh</a:t>
            </a:r>
            <a:endParaRPr lang="en-US" sz="1200" dirty="0">
              <a:solidFill>
                <a:srgbClr val="343A65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9629356" y="5831971"/>
            <a:ext cx="7629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343A65"/>
                </a:solidFill>
              </a:rPr>
              <a:t>Mount Lebanon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10294999" y="5859458"/>
            <a:ext cx="5501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rgbClr val="343A65"/>
                </a:solidFill>
              </a:rPr>
              <a:t>North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10894112" y="5831971"/>
            <a:ext cx="5485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343A65"/>
                </a:solidFill>
              </a:rPr>
              <a:t>South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6062488" y="3385568"/>
            <a:ext cx="9448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343A65"/>
                </a:solidFill>
              </a:rPr>
              <a:t>48%</a:t>
            </a:r>
            <a:endParaRPr lang="en-GB" sz="1600" b="1" dirty="0">
              <a:solidFill>
                <a:srgbClr val="343A65"/>
              </a:solidFill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10137721" y="2919792"/>
            <a:ext cx="9448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rgbClr val="343A65"/>
                </a:solidFill>
              </a:rPr>
              <a:t>60%</a:t>
            </a:r>
            <a:endParaRPr lang="en-GB" sz="1600" b="1" dirty="0">
              <a:solidFill>
                <a:srgbClr val="343A65"/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7203153" y="3118955"/>
            <a:ext cx="9448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343A65"/>
                </a:solidFill>
              </a:rPr>
              <a:t>55%</a:t>
            </a:r>
            <a:endParaRPr lang="en-GB" sz="1600" b="1" dirty="0">
              <a:solidFill>
                <a:srgbClr val="343A65"/>
              </a:solidFill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8407758" y="3246667"/>
            <a:ext cx="9448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343A65"/>
                </a:solidFill>
              </a:rPr>
              <a:t>52%</a:t>
            </a:r>
            <a:endParaRPr lang="en-GB" sz="1600" b="1" dirty="0">
              <a:solidFill>
                <a:srgbClr val="343A65"/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9006486" y="3555744"/>
            <a:ext cx="9448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343A65"/>
                </a:solidFill>
              </a:rPr>
              <a:t>44%</a:t>
            </a:r>
            <a:endParaRPr lang="en-GB" sz="1600" b="1" dirty="0">
              <a:solidFill>
                <a:srgbClr val="343A65"/>
              </a:solidFill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9560343" y="3556004"/>
            <a:ext cx="9448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343A65"/>
                </a:solidFill>
              </a:rPr>
              <a:t>44%</a:t>
            </a:r>
            <a:endParaRPr lang="en-GB" sz="1600" b="1" dirty="0">
              <a:solidFill>
                <a:srgbClr val="343A65"/>
              </a:solidFill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10687800" y="3550359"/>
            <a:ext cx="9448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343A65"/>
                </a:solidFill>
              </a:rPr>
              <a:t>44%</a:t>
            </a:r>
            <a:endParaRPr lang="en-GB" sz="1600" b="1" dirty="0">
              <a:solidFill>
                <a:srgbClr val="343A65"/>
              </a:solidFill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6683998" y="3729386"/>
            <a:ext cx="9448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343A65"/>
                </a:solidFill>
              </a:rPr>
              <a:t>40%</a:t>
            </a:r>
            <a:endParaRPr lang="en-GB" sz="1600" b="1" dirty="0">
              <a:solidFill>
                <a:srgbClr val="343A65"/>
              </a:solidFill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7829946" y="3847650"/>
            <a:ext cx="9448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343A65"/>
                </a:solidFill>
              </a:rPr>
              <a:t>37%</a:t>
            </a:r>
            <a:endParaRPr lang="en-GB" sz="1600" b="1" dirty="0">
              <a:solidFill>
                <a:srgbClr val="343A6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4818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8" name="Straight Connector 77"/>
          <p:cNvCxnSpPr/>
          <p:nvPr/>
        </p:nvCxnSpPr>
        <p:spPr>
          <a:xfrm>
            <a:off x="500743" y="756522"/>
            <a:ext cx="8186551" cy="0"/>
          </a:xfrm>
          <a:prstGeom prst="line">
            <a:avLst/>
          </a:prstGeom>
          <a:ln w="25400">
            <a:solidFill>
              <a:srgbClr val="6B8D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/>
          <p:cNvSpPr txBox="1"/>
          <p:nvPr/>
        </p:nvSpPr>
        <p:spPr>
          <a:xfrm>
            <a:off x="388236" y="286541"/>
            <a:ext cx="86782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pc="600" dirty="0">
                <a:solidFill>
                  <a:srgbClr val="6B8DC4"/>
                </a:solidFill>
              </a:rPr>
              <a:t>WATER, SANITATION, AND HYGIENE (WASH)</a:t>
            </a:r>
            <a:endParaRPr lang="en-GB" sz="2400" b="1" spc="600" dirty="0">
              <a:solidFill>
                <a:srgbClr val="6B8DC4"/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476BC42-4A7E-4131-912C-56BAB358C428}"/>
              </a:ext>
            </a:extLst>
          </p:cNvPr>
          <p:cNvSpPr txBox="1"/>
          <p:nvPr/>
        </p:nvSpPr>
        <p:spPr>
          <a:xfrm>
            <a:off x="398044" y="857172"/>
            <a:ext cx="91421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pc="600" dirty="0">
                <a:solidFill>
                  <a:srgbClr val="6FC4BF"/>
                </a:solidFill>
              </a:rPr>
              <a:t>DRINKING WATER SOURCES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5591" y="3103030"/>
            <a:ext cx="2712841" cy="2076154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8143255" y="5331144"/>
            <a:ext cx="4988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343A65"/>
                </a:solidFill>
              </a:rPr>
              <a:t>2021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6818235" y="5331144"/>
            <a:ext cx="4988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343A65"/>
                </a:solidFill>
              </a:rPr>
              <a:t>2020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9483400" y="5331144"/>
            <a:ext cx="4988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343A65"/>
                </a:solidFill>
              </a:rPr>
              <a:t>2022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6641189" y="3273041"/>
            <a:ext cx="8529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343A65"/>
                </a:solidFill>
              </a:rPr>
              <a:t>37%</a:t>
            </a:r>
            <a:endParaRPr lang="en-GB" sz="1600" b="1" dirty="0">
              <a:solidFill>
                <a:srgbClr val="343A65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7965538" y="2964782"/>
            <a:ext cx="8529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343A65"/>
                </a:solidFill>
              </a:rPr>
              <a:t>38%</a:t>
            </a:r>
            <a:endParaRPr lang="en-GB" sz="1600" b="1" dirty="0">
              <a:solidFill>
                <a:srgbClr val="343A65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9436906" y="4419219"/>
            <a:ext cx="8529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343A65"/>
                </a:solidFill>
              </a:rPr>
              <a:t>34%</a:t>
            </a:r>
            <a:endParaRPr lang="en-GB" sz="1600" b="1" dirty="0">
              <a:solidFill>
                <a:srgbClr val="343A65"/>
              </a:solidFill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1883148" y="3849874"/>
            <a:ext cx="458408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343A65"/>
                </a:solidFill>
                <a:cs typeface="Arial"/>
              </a:rPr>
              <a:t>Bottled mineral water remains to be the highest drinking water source that households rely on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4740" y="2813164"/>
            <a:ext cx="360898" cy="932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4966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B8D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/>
          <p:cNvSpPr txBox="1"/>
          <p:nvPr/>
        </p:nvSpPr>
        <p:spPr>
          <a:xfrm>
            <a:off x="604157" y="3013501"/>
            <a:ext cx="80499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spc="600" dirty="0">
                <a:solidFill>
                  <a:srgbClr val="B9D67D"/>
                </a:solidFill>
              </a:rPr>
              <a:t>PROTECTION</a:t>
            </a:r>
            <a:endParaRPr lang="en-GB" sz="4800" spc="600" dirty="0">
              <a:solidFill>
                <a:srgbClr val="B9D67D"/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767443" y="3844498"/>
            <a:ext cx="3764216" cy="0"/>
          </a:xfrm>
          <a:prstGeom prst="line">
            <a:avLst/>
          </a:prstGeom>
          <a:ln w="25400">
            <a:solidFill>
              <a:srgbClr val="B9D6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98736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8" name="Straight Connector 77"/>
          <p:cNvCxnSpPr/>
          <p:nvPr/>
        </p:nvCxnSpPr>
        <p:spPr>
          <a:xfrm>
            <a:off x="500743" y="756522"/>
            <a:ext cx="8186551" cy="0"/>
          </a:xfrm>
          <a:prstGeom prst="line">
            <a:avLst/>
          </a:prstGeom>
          <a:ln w="25400">
            <a:solidFill>
              <a:srgbClr val="6B8D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/>
          <p:cNvSpPr txBox="1"/>
          <p:nvPr/>
        </p:nvSpPr>
        <p:spPr>
          <a:xfrm>
            <a:off x="388236" y="286541"/>
            <a:ext cx="86782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pc="600" dirty="0">
                <a:solidFill>
                  <a:srgbClr val="6B8DC4"/>
                </a:solidFill>
              </a:rPr>
              <a:t>WATER, SANITATION, AND HYGIENE (WASH)</a:t>
            </a:r>
            <a:endParaRPr lang="en-GB" sz="2400" b="1" spc="600" dirty="0">
              <a:solidFill>
                <a:srgbClr val="6B8DC4"/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476BC42-4A7E-4131-912C-56BAB358C428}"/>
              </a:ext>
            </a:extLst>
          </p:cNvPr>
          <p:cNvSpPr txBox="1"/>
          <p:nvPr/>
        </p:nvSpPr>
        <p:spPr>
          <a:xfrm>
            <a:off x="398044" y="857172"/>
            <a:ext cx="91421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pc="600" dirty="0">
                <a:solidFill>
                  <a:srgbClr val="6FC4BF"/>
                </a:solidFill>
              </a:rPr>
              <a:t>SANITATION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2757" y="3499844"/>
            <a:ext cx="3358335" cy="222898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E67197F-585A-4729-8FF4-58C6F250C0EA}"/>
              </a:ext>
            </a:extLst>
          </p:cNvPr>
          <p:cNvSpPr txBox="1"/>
          <p:nvPr/>
        </p:nvSpPr>
        <p:spPr>
          <a:xfrm>
            <a:off x="211863" y="2366661"/>
            <a:ext cx="52801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spc="600" dirty="0">
                <a:solidFill>
                  <a:srgbClr val="343A65"/>
                </a:solidFill>
              </a:rPr>
              <a:t>HOUSEHOLDS MEMBERS WHO HAVE ACCESS TO AN IMPROVED SANITATION FACILITY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46284" y="3750238"/>
            <a:ext cx="8529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343A65"/>
                </a:solidFill>
              </a:rPr>
              <a:t>94%</a:t>
            </a:r>
            <a:endParaRPr lang="en-GB" sz="1600" b="1" dirty="0">
              <a:solidFill>
                <a:srgbClr val="343A65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862162" y="4153194"/>
            <a:ext cx="8529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343A65"/>
                </a:solidFill>
              </a:rPr>
              <a:t>91%</a:t>
            </a:r>
            <a:endParaRPr lang="en-GB" sz="1600" b="1" dirty="0">
              <a:solidFill>
                <a:srgbClr val="343A65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993538" y="4445058"/>
            <a:ext cx="8529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343A65"/>
                </a:solidFill>
              </a:rPr>
              <a:t>89%</a:t>
            </a:r>
            <a:endParaRPr lang="en-GB" sz="1600" b="1" dirty="0">
              <a:solidFill>
                <a:srgbClr val="343A65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159665" y="4088791"/>
            <a:ext cx="9448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343A65"/>
                </a:solidFill>
              </a:rPr>
              <a:t>92%</a:t>
            </a:r>
            <a:endParaRPr lang="en-GB" sz="1600" b="1" dirty="0">
              <a:solidFill>
                <a:srgbClr val="343A65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039207" y="5775321"/>
            <a:ext cx="4988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343A65"/>
                </a:solidFill>
              </a:rPr>
              <a:t>2020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923329" y="5775321"/>
            <a:ext cx="4988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343A65"/>
                </a:solidFill>
              </a:rPr>
              <a:t>2019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170583" y="5775321"/>
            <a:ext cx="4988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343A65"/>
                </a:solidFill>
              </a:rPr>
              <a:t>2021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305139" y="5775321"/>
            <a:ext cx="4988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343A65"/>
                </a:solidFill>
              </a:rPr>
              <a:t>2022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2444" y="1459724"/>
            <a:ext cx="622187" cy="81435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5298" y="3068664"/>
            <a:ext cx="5151075" cy="2447849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6145298" y="5679571"/>
            <a:ext cx="4866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343A65"/>
                </a:solidFill>
              </a:rPr>
              <a:t>Total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6684161" y="5679571"/>
            <a:ext cx="5395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343A65"/>
                </a:solidFill>
              </a:rPr>
              <a:t>Akkar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7091632" y="5679571"/>
            <a:ext cx="7922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rgbClr val="343A65"/>
                </a:solidFill>
              </a:rPr>
              <a:t>Baalbek-</a:t>
            </a:r>
          </a:p>
          <a:p>
            <a:pPr algn="ctr"/>
            <a:r>
              <a:rPr lang="en-US" sz="1200" dirty="0">
                <a:solidFill>
                  <a:srgbClr val="343A65"/>
                </a:solidFill>
              </a:rPr>
              <a:t>El Hermel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7828933" y="5679571"/>
            <a:ext cx="5645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343A65"/>
                </a:solidFill>
              </a:rPr>
              <a:t>Beirut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8426012" y="5679571"/>
            <a:ext cx="5603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343A65"/>
                </a:solidFill>
              </a:rPr>
              <a:t>Bekaa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8798068" y="5679571"/>
            <a:ext cx="84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343A65"/>
                </a:solidFill>
              </a:rPr>
              <a:t>El Nabatieh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9427649" y="5679571"/>
            <a:ext cx="7629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343A65"/>
                </a:solidFill>
              </a:rPr>
              <a:t>Mount Lebanon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10093292" y="5707058"/>
            <a:ext cx="5501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343A65"/>
                </a:solidFill>
              </a:rPr>
              <a:t>North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10747825" y="5679571"/>
            <a:ext cx="5485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343A65"/>
                </a:solidFill>
              </a:rPr>
              <a:t>South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E67197F-585A-4729-8FF4-58C6F250C0EA}"/>
              </a:ext>
            </a:extLst>
          </p:cNvPr>
          <p:cNvSpPr txBox="1"/>
          <p:nvPr/>
        </p:nvSpPr>
        <p:spPr>
          <a:xfrm>
            <a:off x="6016248" y="1459724"/>
            <a:ext cx="52801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spc="600" dirty="0">
                <a:solidFill>
                  <a:srgbClr val="343A65"/>
                </a:solidFill>
              </a:rPr>
              <a:t>HOUSEHOLDS MEMBERS WHO HAVE ACCESS TO AN IMPROVED SANITATION FACILITY BY GOVERNORATE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5916201" y="2856562"/>
            <a:ext cx="9448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343A65"/>
                </a:solidFill>
              </a:rPr>
              <a:t>92%</a:t>
            </a:r>
            <a:endParaRPr lang="en-GB" sz="1600" b="1" dirty="0">
              <a:solidFill>
                <a:srgbClr val="343A65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6547260" y="2809994"/>
            <a:ext cx="9448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343A65"/>
                </a:solidFill>
              </a:rPr>
              <a:t>95%</a:t>
            </a:r>
            <a:endParaRPr lang="en-GB" sz="1600" b="1" dirty="0">
              <a:solidFill>
                <a:srgbClr val="343A65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7135360" y="2779618"/>
            <a:ext cx="9448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343A65"/>
                </a:solidFill>
              </a:rPr>
              <a:t>96%</a:t>
            </a:r>
            <a:endParaRPr lang="en-GB" sz="1600" b="1" dirty="0">
              <a:solidFill>
                <a:srgbClr val="343A65"/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7711444" y="2856997"/>
            <a:ext cx="9448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343A65"/>
                </a:solidFill>
              </a:rPr>
              <a:t>93%</a:t>
            </a:r>
            <a:endParaRPr lang="en-GB" sz="1600" b="1" dirty="0">
              <a:solidFill>
                <a:srgbClr val="343A65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8248402" y="3111953"/>
            <a:ext cx="9448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343A65"/>
                </a:solidFill>
              </a:rPr>
              <a:t>82%</a:t>
            </a:r>
            <a:endParaRPr lang="en-GB" sz="1600" b="1" dirty="0">
              <a:solidFill>
                <a:srgbClr val="343A65"/>
              </a:solidFill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8815524" y="2725337"/>
            <a:ext cx="9448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343A65"/>
                </a:solidFill>
              </a:rPr>
              <a:t>97%</a:t>
            </a:r>
            <a:endParaRPr lang="en-GB" sz="1600" b="1" dirty="0">
              <a:solidFill>
                <a:srgbClr val="343A65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9418370" y="2856997"/>
            <a:ext cx="9448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343A65"/>
                </a:solidFill>
              </a:rPr>
              <a:t>93%</a:t>
            </a:r>
            <a:endParaRPr lang="en-GB" sz="1600" b="1" dirty="0">
              <a:solidFill>
                <a:srgbClr val="343A65"/>
              </a:solidFill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9958681" y="2856997"/>
            <a:ext cx="9448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343A65"/>
                </a:solidFill>
              </a:rPr>
              <a:t>93%</a:t>
            </a:r>
            <a:endParaRPr lang="en-GB" sz="1600" b="1" dirty="0">
              <a:solidFill>
                <a:srgbClr val="343A65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10563568" y="2725337"/>
            <a:ext cx="9448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343A65"/>
                </a:solidFill>
              </a:rPr>
              <a:t>97%</a:t>
            </a:r>
            <a:endParaRPr lang="en-GB" sz="1600" b="1" dirty="0">
              <a:solidFill>
                <a:srgbClr val="343A6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737507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8" name="Straight Connector 77"/>
          <p:cNvCxnSpPr/>
          <p:nvPr/>
        </p:nvCxnSpPr>
        <p:spPr>
          <a:xfrm>
            <a:off x="500743" y="756522"/>
            <a:ext cx="8186551" cy="0"/>
          </a:xfrm>
          <a:prstGeom prst="line">
            <a:avLst/>
          </a:prstGeom>
          <a:ln w="25400">
            <a:solidFill>
              <a:srgbClr val="6B8D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/>
          <p:cNvSpPr txBox="1"/>
          <p:nvPr/>
        </p:nvSpPr>
        <p:spPr>
          <a:xfrm>
            <a:off x="388236" y="286541"/>
            <a:ext cx="86782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pc="600" dirty="0">
                <a:solidFill>
                  <a:srgbClr val="6B8DC4"/>
                </a:solidFill>
              </a:rPr>
              <a:t>WATER, SANITATION, AND HYGIENE (WASH)</a:t>
            </a:r>
            <a:endParaRPr lang="en-GB" sz="2400" b="1" spc="600" dirty="0">
              <a:solidFill>
                <a:srgbClr val="6B8DC4"/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476BC42-4A7E-4131-912C-56BAB358C428}"/>
              </a:ext>
            </a:extLst>
          </p:cNvPr>
          <p:cNvSpPr txBox="1"/>
          <p:nvPr/>
        </p:nvSpPr>
        <p:spPr>
          <a:xfrm>
            <a:off x="398044" y="857172"/>
            <a:ext cx="91421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pc="600" dirty="0">
                <a:solidFill>
                  <a:srgbClr val="6FC4BF"/>
                </a:solidFill>
              </a:rPr>
              <a:t>SANITATION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67197F-585A-4729-8FF4-58C6F250C0EA}"/>
              </a:ext>
            </a:extLst>
          </p:cNvPr>
          <p:cNvSpPr txBox="1"/>
          <p:nvPr/>
        </p:nvSpPr>
        <p:spPr>
          <a:xfrm>
            <a:off x="3675721" y="1643969"/>
            <a:ext cx="52801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spc="600" dirty="0">
                <a:solidFill>
                  <a:srgbClr val="343A65"/>
                </a:solidFill>
              </a:rPr>
              <a:t>TYPES OF SANITATION FACILITIES BY SHELTER TYPE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117" y="2730239"/>
            <a:ext cx="11170601" cy="2108101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809585" y="4928166"/>
            <a:ext cx="4988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343A65"/>
                </a:solidFill>
              </a:rPr>
              <a:t>2021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2095945" y="4928166"/>
            <a:ext cx="4988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343A65"/>
                </a:solidFill>
              </a:rPr>
              <a:t>2022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744774" y="4928166"/>
            <a:ext cx="4988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343A65"/>
                </a:solidFill>
              </a:rPr>
              <a:t>2021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031134" y="4928166"/>
            <a:ext cx="4988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343A65"/>
                </a:solidFill>
              </a:rPr>
              <a:t>2022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704950" y="4928166"/>
            <a:ext cx="4988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343A65"/>
                </a:solidFill>
              </a:rPr>
              <a:t>2021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7991310" y="4928166"/>
            <a:ext cx="4988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343A65"/>
                </a:solidFill>
              </a:rPr>
              <a:t>2022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9727120" y="4928166"/>
            <a:ext cx="4988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343A65"/>
                </a:solidFill>
              </a:rPr>
              <a:t>2021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11013480" y="4928166"/>
            <a:ext cx="4988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343A65"/>
                </a:solidFill>
              </a:rPr>
              <a:t>2022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911624" y="5294991"/>
            <a:ext cx="13204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343A65"/>
                </a:solidFill>
              </a:rPr>
              <a:t>Total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9942459" y="5294991"/>
            <a:ext cx="13204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343A65"/>
                </a:solidFill>
              </a:rPr>
              <a:t>Non-Permanent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6920289" y="5294991"/>
            <a:ext cx="13204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343A65"/>
                </a:solidFill>
              </a:rPr>
              <a:t>Non-Residential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3933794" y="5294991"/>
            <a:ext cx="13204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343A65"/>
                </a:solidFill>
              </a:rPr>
              <a:t>Residential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500743" y="5202003"/>
            <a:ext cx="2335447" cy="0"/>
          </a:xfrm>
          <a:prstGeom prst="line">
            <a:avLst/>
          </a:prstGeom>
          <a:ln>
            <a:solidFill>
              <a:srgbClr val="343A6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3426294" y="5202003"/>
            <a:ext cx="2335447" cy="0"/>
          </a:xfrm>
          <a:prstGeom prst="line">
            <a:avLst/>
          </a:prstGeom>
          <a:ln>
            <a:solidFill>
              <a:srgbClr val="343A6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6426158" y="5202003"/>
            <a:ext cx="2335447" cy="0"/>
          </a:xfrm>
          <a:prstGeom prst="line">
            <a:avLst/>
          </a:prstGeom>
          <a:ln>
            <a:solidFill>
              <a:srgbClr val="343A6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9434959" y="5202003"/>
            <a:ext cx="2335447" cy="0"/>
          </a:xfrm>
          <a:prstGeom prst="line">
            <a:avLst/>
          </a:prstGeom>
          <a:ln>
            <a:solidFill>
              <a:srgbClr val="343A6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252560" y="2914181"/>
            <a:ext cx="8529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343A65"/>
                </a:solidFill>
              </a:rPr>
              <a:t>69%</a:t>
            </a:r>
            <a:endParaRPr lang="en-GB" sz="1400" b="1" dirty="0">
              <a:solidFill>
                <a:srgbClr val="343A65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1492426" y="2821081"/>
            <a:ext cx="8529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343A65"/>
                </a:solidFill>
              </a:rPr>
              <a:t>74%</a:t>
            </a:r>
            <a:endParaRPr lang="en-GB" sz="1400" b="1" dirty="0">
              <a:solidFill>
                <a:srgbClr val="343A65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3144928" y="2419301"/>
            <a:ext cx="8529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343A65"/>
                </a:solidFill>
              </a:rPr>
              <a:t>90%</a:t>
            </a:r>
            <a:endParaRPr lang="en-GB" sz="1400" b="1" dirty="0">
              <a:solidFill>
                <a:srgbClr val="343A65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4427615" y="2483363"/>
            <a:ext cx="8529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343A65"/>
                </a:solidFill>
              </a:rPr>
              <a:t>87%</a:t>
            </a:r>
            <a:endParaRPr lang="en-GB" sz="1400" b="1" dirty="0">
              <a:solidFill>
                <a:srgbClr val="343A65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6131417" y="3067097"/>
            <a:ext cx="8529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343A65"/>
                </a:solidFill>
              </a:rPr>
              <a:t>62%</a:t>
            </a:r>
            <a:endParaRPr lang="en-GB" sz="1400" b="1" dirty="0">
              <a:solidFill>
                <a:srgbClr val="343A65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7403289" y="2942044"/>
            <a:ext cx="8529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343A65"/>
                </a:solidFill>
              </a:rPr>
              <a:t>68%</a:t>
            </a:r>
            <a:endParaRPr lang="en-GB" sz="1400" b="1" dirty="0">
              <a:solidFill>
                <a:srgbClr val="343A65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9066507" y="4253673"/>
            <a:ext cx="8529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343A65"/>
                </a:solidFill>
              </a:rPr>
              <a:t>12%</a:t>
            </a:r>
            <a:endParaRPr lang="en-GB" sz="1400" b="1" dirty="0">
              <a:solidFill>
                <a:srgbClr val="343A65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10409961" y="3784289"/>
            <a:ext cx="8529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343A65"/>
                </a:solidFill>
              </a:rPr>
              <a:t>32%</a:t>
            </a:r>
            <a:endParaRPr lang="en-GB" sz="1400" b="1" dirty="0">
              <a:solidFill>
                <a:srgbClr val="343A65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531739" y="4061070"/>
            <a:ext cx="8529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343A65"/>
                </a:solidFill>
              </a:rPr>
              <a:t>20%</a:t>
            </a:r>
            <a:endParaRPr lang="en-GB" sz="1400" b="1" dirty="0">
              <a:solidFill>
                <a:srgbClr val="343A65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1805599" y="4099784"/>
            <a:ext cx="8529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343A65"/>
                </a:solidFill>
              </a:rPr>
              <a:t>18%</a:t>
            </a:r>
            <a:endParaRPr lang="en-GB" sz="1400" b="1" dirty="0">
              <a:solidFill>
                <a:srgbClr val="343A65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809585" y="4284669"/>
            <a:ext cx="8529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343A65"/>
                </a:solidFill>
              </a:rPr>
              <a:t>11%</a:t>
            </a:r>
            <a:endParaRPr lang="en-GB" sz="1400" b="1" dirty="0">
              <a:solidFill>
                <a:srgbClr val="343A65"/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1028016" y="4595923"/>
            <a:ext cx="8529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343A65"/>
                </a:solidFill>
              </a:rPr>
              <a:t>0%</a:t>
            </a:r>
            <a:endParaRPr lang="en-GB" sz="1400" b="1" dirty="0">
              <a:solidFill>
                <a:srgbClr val="343A65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2320895" y="4510679"/>
            <a:ext cx="8529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343A65"/>
                </a:solidFill>
              </a:rPr>
              <a:t>2%</a:t>
            </a:r>
            <a:endParaRPr lang="en-GB" sz="1400" b="1" dirty="0">
              <a:solidFill>
                <a:srgbClr val="343A65"/>
              </a:solidFill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11262907" y="4510679"/>
            <a:ext cx="8529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343A65"/>
                </a:solidFill>
              </a:rPr>
              <a:t>2%</a:t>
            </a:r>
            <a:endParaRPr lang="en-GB" sz="1400" b="1" dirty="0">
              <a:solidFill>
                <a:srgbClr val="343A65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3966878" y="4595923"/>
            <a:ext cx="8529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343A65"/>
                </a:solidFill>
              </a:rPr>
              <a:t>0%</a:t>
            </a:r>
            <a:endParaRPr lang="en-GB" sz="1400" b="1" dirty="0">
              <a:solidFill>
                <a:srgbClr val="343A65"/>
              </a:solidFill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2029738" y="4395541"/>
            <a:ext cx="8529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343A65"/>
                </a:solidFill>
              </a:rPr>
              <a:t>6%</a:t>
            </a:r>
            <a:endParaRPr lang="en-GB" sz="1400" b="1" dirty="0">
              <a:solidFill>
                <a:srgbClr val="343A65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3393627" y="4384266"/>
            <a:ext cx="8529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343A65"/>
                </a:solidFill>
              </a:rPr>
              <a:t>7%</a:t>
            </a:r>
            <a:endParaRPr lang="en-GB" sz="1400" b="1" dirty="0">
              <a:solidFill>
                <a:srgbClr val="343A65"/>
              </a:solidFill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3675721" y="4486948"/>
            <a:ext cx="8529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343A65"/>
                </a:solidFill>
              </a:rPr>
              <a:t>3%</a:t>
            </a:r>
            <a:endParaRPr lang="en-GB" sz="1400" b="1" dirty="0">
              <a:solidFill>
                <a:srgbClr val="343A65"/>
              </a:solidFill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4727371" y="4317349"/>
            <a:ext cx="8529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343A65"/>
                </a:solidFill>
              </a:rPr>
              <a:t>9%</a:t>
            </a:r>
            <a:endParaRPr lang="en-GB" sz="1400" b="1" dirty="0">
              <a:solidFill>
                <a:srgbClr val="343A65"/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4951510" y="4510679"/>
            <a:ext cx="8529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343A65"/>
                </a:solidFill>
              </a:rPr>
              <a:t>2%</a:t>
            </a:r>
            <a:endParaRPr lang="en-GB" sz="1400" b="1" dirty="0">
              <a:solidFill>
                <a:srgbClr val="343A65"/>
              </a:solidFill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5210644" y="4510679"/>
            <a:ext cx="8529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343A65"/>
                </a:solidFill>
              </a:rPr>
              <a:t>2%</a:t>
            </a:r>
            <a:endParaRPr lang="en-GB" sz="1400" b="1" dirty="0">
              <a:solidFill>
                <a:srgbClr val="343A65"/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6435514" y="4009572"/>
            <a:ext cx="8529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343A65"/>
                </a:solidFill>
              </a:rPr>
              <a:t>22%</a:t>
            </a:r>
            <a:endParaRPr lang="en-GB" sz="1400" b="1" dirty="0">
              <a:solidFill>
                <a:srgbClr val="343A65"/>
              </a:solidFill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6712103" y="4194669"/>
            <a:ext cx="8529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343A65"/>
                </a:solidFill>
              </a:rPr>
              <a:t>15%</a:t>
            </a:r>
            <a:endParaRPr lang="en-GB" sz="1400" b="1" dirty="0">
              <a:solidFill>
                <a:srgbClr val="343A65"/>
              </a:solidFill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6930887" y="4500318"/>
            <a:ext cx="8529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343A65"/>
                </a:solidFill>
              </a:rPr>
              <a:t>1%</a:t>
            </a:r>
            <a:endParaRPr lang="en-GB" sz="1400" b="1" dirty="0">
              <a:solidFill>
                <a:srgbClr val="343A65"/>
              </a:solidFill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7716024" y="4099784"/>
            <a:ext cx="8529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343A65"/>
                </a:solidFill>
              </a:rPr>
              <a:t>18%</a:t>
            </a:r>
            <a:endParaRPr lang="en-GB" sz="1400" b="1" dirty="0">
              <a:solidFill>
                <a:srgbClr val="343A65"/>
              </a:solidFill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7991310" y="4285188"/>
            <a:ext cx="8529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343A65"/>
                </a:solidFill>
              </a:rPr>
              <a:t>11%</a:t>
            </a:r>
            <a:endParaRPr lang="en-GB" sz="1400" b="1" dirty="0">
              <a:solidFill>
                <a:srgbClr val="343A65"/>
              </a:solidFill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8202332" y="4495181"/>
            <a:ext cx="8529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343A65"/>
                </a:solidFill>
              </a:rPr>
              <a:t>3%</a:t>
            </a:r>
            <a:endParaRPr lang="en-GB" sz="1400" b="1" dirty="0">
              <a:solidFill>
                <a:srgbClr val="343A65"/>
              </a:solidFill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9388465" y="3258073"/>
            <a:ext cx="8529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343A65"/>
                </a:solidFill>
              </a:rPr>
              <a:t>55%</a:t>
            </a:r>
            <a:endParaRPr lang="en-GB" sz="1400" b="1" dirty="0">
              <a:solidFill>
                <a:srgbClr val="343A65"/>
              </a:solidFill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9727120" y="3808977"/>
            <a:ext cx="8529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343A65"/>
                </a:solidFill>
              </a:rPr>
              <a:t>31%</a:t>
            </a:r>
            <a:endParaRPr lang="en-GB" sz="1400" b="1" dirty="0">
              <a:solidFill>
                <a:srgbClr val="343A65"/>
              </a:solidFill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9919030" y="4500318"/>
            <a:ext cx="8529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343A65"/>
                </a:solidFill>
              </a:rPr>
              <a:t>1%</a:t>
            </a:r>
            <a:endParaRPr lang="en-GB" sz="1400" b="1" dirty="0">
              <a:solidFill>
                <a:srgbClr val="343A65"/>
              </a:solidFill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10707259" y="3408213"/>
            <a:ext cx="8529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343A65"/>
                </a:solidFill>
              </a:rPr>
              <a:t>49%</a:t>
            </a:r>
            <a:endParaRPr lang="en-GB" sz="1400" b="1" dirty="0">
              <a:solidFill>
                <a:srgbClr val="343A65"/>
              </a:solidFill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10982484" y="4136655"/>
            <a:ext cx="8529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343A65"/>
                </a:solidFill>
              </a:rPr>
              <a:t>17%</a:t>
            </a:r>
            <a:endParaRPr lang="en-GB" sz="1400" b="1" dirty="0">
              <a:solidFill>
                <a:srgbClr val="343A65"/>
              </a:solidFill>
            </a:endParaRPr>
          </a:p>
        </p:txBody>
      </p:sp>
      <p:grpSp>
        <p:nvGrpSpPr>
          <p:cNvPr id="83" name="Group 82"/>
          <p:cNvGrpSpPr/>
          <p:nvPr/>
        </p:nvGrpSpPr>
        <p:grpSpPr>
          <a:xfrm>
            <a:off x="566452" y="5991895"/>
            <a:ext cx="11346467" cy="461665"/>
            <a:chOff x="-23240" y="6274031"/>
            <a:chExt cx="11346467" cy="461665"/>
          </a:xfrm>
        </p:grpSpPr>
        <p:sp>
          <p:nvSpPr>
            <p:cNvPr id="84" name="TextBox 83"/>
            <p:cNvSpPr txBox="1"/>
            <p:nvPr/>
          </p:nvSpPr>
          <p:spPr>
            <a:xfrm>
              <a:off x="7374978" y="6274031"/>
              <a:ext cx="394824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rgbClr val="343A65"/>
                  </a:solidFill>
                </a:rPr>
                <a:t>Other (Open hole, Pit VIP toilet, Bucket toilet, Plastic bag, Hanging toilet/latrine, Open defecation) </a:t>
              </a: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4628998" y="6351521"/>
              <a:ext cx="230742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343A65"/>
                  </a:solidFill>
                </a:rPr>
                <a:t>Traditional/Pit latrine with no slab</a:t>
              </a:r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1567971" y="6351521"/>
              <a:ext cx="253056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343A65"/>
                  </a:solidFill>
                </a:rPr>
                <a:t>Improved pit latrine with cement slab</a:t>
              </a:r>
            </a:p>
          </p:txBody>
        </p:sp>
        <p:sp>
          <p:nvSpPr>
            <p:cNvPr id="87" name="Rectangle 86"/>
            <p:cNvSpPr/>
            <p:nvPr/>
          </p:nvSpPr>
          <p:spPr>
            <a:xfrm>
              <a:off x="7129740" y="6364773"/>
              <a:ext cx="261333" cy="261333"/>
            </a:xfrm>
            <a:prstGeom prst="rect">
              <a:avLst/>
            </a:prstGeom>
            <a:solidFill>
              <a:srgbClr val="B9D6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8" name="Rectangle 87"/>
            <p:cNvSpPr/>
            <p:nvPr/>
          </p:nvSpPr>
          <p:spPr>
            <a:xfrm>
              <a:off x="4385050" y="6364773"/>
              <a:ext cx="261333" cy="261333"/>
            </a:xfrm>
            <a:prstGeom prst="rect">
              <a:avLst/>
            </a:prstGeom>
            <a:solidFill>
              <a:srgbClr val="69C3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9" name="Rectangle 88"/>
            <p:cNvSpPr/>
            <p:nvPr/>
          </p:nvSpPr>
          <p:spPr>
            <a:xfrm>
              <a:off x="1306638" y="6364773"/>
              <a:ext cx="261333" cy="261333"/>
            </a:xfrm>
            <a:prstGeom prst="rect">
              <a:avLst/>
            </a:prstGeom>
            <a:solidFill>
              <a:srgbClr val="6B8D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238093" y="6351521"/>
              <a:ext cx="143224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rgbClr val="343A65"/>
                  </a:solidFill>
                </a:rPr>
                <a:t>Flush toilet</a:t>
              </a:r>
            </a:p>
          </p:txBody>
        </p:sp>
        <p:sp>
          <p:nvSpPr>
            <p:cNvPr id="91" name="Rectangle 90"/>
            <p:cNvSpPr/>
            <p:nvPr/>
          </p:nvSpPr>
          <p:spPr>
            <a:xfrm>
              <a:off x="-23240" y="6364773"/>
              <a:ext cx="261333" cy="261333"/>
            </a:xfrm>
            <a:prstGeom prst="rect">
              <a:avLst/>
            </a:prstGeom>
            <a:solidFill>
              <a:srgbClr val="343A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76032223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8" name="Straight Connector 77"/>
          <p:cNvCxnSpPr/>
          <p:nvPr/>
        </p:nvCxnSpPr>
        <p:spPr>
          <a:xfrm>
            <a:off x="500743" y="756522"/>
            <a:ext cx="8186551" cy="0"/>
          </a:xfrm>
          <a:prstGeom prst="line">
            <a:avLst/>
          </a:prstGeom>
          <a:ln w="25400">
            <a:solidFill>
              <a:srgbClr val="6B8D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/>
          <p:cNvSpPr txBox="1"/>
          <p:nvPr/>
        </p:nvSpPr>
        <p:spPr>
          <a:xfrm>
            <a:off x="388236" y="286541"/>
            <a:ext cx="86782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pc="600" dirty="0">
                <a:solidFill>
                  <a:srgbClr val="6B8DC4"/>
                </a:solidFill>
              </a:rPr>
              <a:t>WATER, SANITATION, AND HYGIENE (WASH)</a:t>
            </a:r>
            <a:endParaRPr lang="en-GB" sz="2400" b="1" spc="600" dirty="0">
              <a:solidFill>
                <a:srgbClr val="6B8DC4"/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476BC42-4A7E-4131-912C-56BAB358C428}"/>
              </a:ext>
            </a:extLst>
          </p:cNvPr>
          <p:cNvSpPr txBox="1"/>
          <p:nvPr/>
        </p:nvSpPr>
        <p:spPr>
          <a:xfrm>
            <a:off x="398044" y="857172"/>
            <a:ext cx="91421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pc="600" dirty="0">
                <a:solidFill>
                  <a:srgbClr val="6FC4BF"/>
                </a:solidFill>
              </a:rPr>
              <a:t>SANITATION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4539" y="2789695"/>
            <a:ext cx="2500070" cy="2091410"/>
          </a:xfrm>
          <a:prstGeom prst="rect">
            <a:avLst/>
          </a:prstGeom>
        </p:spPr>
      </p:pic>
      <p:sp>
        <p:nvSpPr>
          <p:cNvPr id="74" name="TextBox 73"/>
          <p:cNvSpPr txBox="1"/>
          <p:nvPr/>
        </p:nvSpPr>
        <p:spPr>
          <a:xfrm>
            <a:off x="716319" y="4969007"/>
            <a:ext cx="13759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343A65"/>
                </a:solidFill>
              </a:rPr>
              <a:t>Households sharing toilets with other households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2219655" y="4969007"/>
            <a:ext cx="15309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343A65"/>
                </a:solidFill>
              </a:rPr>
              <a:t>Households members with access to a sanitation facility adjusted for disability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4539" y="2993853"/>
            <a:ext cx="698500" cy="685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37472" y="1675776"/>
            <a:ext cx="495300" cy="660400"/>
          </a:xfrm>
          <a:prstGeom prst="rect">
            <a:avLst/>
          </a:prstGeom>
        </p:spPr>
      </p:pic>
      <p:grpSp>
        <p:nvGrpSpPr>
          <p:cNvPr id="93" name="Group 92"/>
          <p:cNvGrpSpPr/>
          <p:nvPr/>
        </p:nvGrpSpPr>
        <p:grpSpPr>
          <a:xfrm>
            <a:off x="960211" y="5949008"/>
            <a:ext cx="2708726" cy="276999"/>
            <a:chOff x="8580263" y="6351521"/>
            <a:chExt cx="2708726" cy="276999"/>
          </a:xfrm>
        </p:grpSpPr>
        <p:sp>
          <p:nvSpPr>
            <p:cNvPr id="95" name="TextBox 94"/>
            <p:cNvSpPr txBox="1"/>
            <p:nvPr/>
          </p:nvSpPr>
          <p:spPr>
            <a:xfrm>
              <a:off x="8824211" y="6351521"/>
              <a:ext cx="49885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343A65"/>
                  </a:solidFill>
                </a:rPr>
                <a:t>2020</a:t>
              </a:r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9830212" y="6351521"/>
              <a:ext cx="49885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343A65"/>
                  </a:solidFill>
                </a:rPr>
                <a:t>2021</a:t>
              </a:r>
            </a:p>
          </p:txBody>
        </p:sp>
        <p:sp>
          <p:nvSpPr>
            <p:cNvPr id="98" name="Rectangle 97"/>
            <p:cNvSpPr/>
            <p:nvPr/>
          </p:nvSpPr>
          <p:spPr>
            <a:xfrm>
              <a:off x="8580263" y="6364773"/>
              <a:ext cx="261333" cy="261333"/>
            </a:xfrm>
            <a:prstGeom prst="rect">
              <a:avLst/>
            </a:prstGeom>
            <a:solidFill>
              <a:srgbClr val="69C3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9" name="Rectangle 98"/>
            <p:cNvSpPr/>
            <p:nvPr/>
          </p:nvSpPr>
          <p:spPr>
            <a:xfrm>
              <a:off x="9568879" y="6364773"/>
              <a:ext cx="261333" cy="261333"/>
            </a:xfrm>
            <a:prstGeom prst="rect">
              <a:avLst/>
            </a:prstGeom>
            <a:solidFill>
              <a:srgbClr val="6B8D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10790134" y="6351521"/>
              <a:ext cx="49885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343A65"/>
                  </a:solidFill>
                </a:rPr>
                <a:t>2022</a:t>
              </a:r>
            </a:p>
          </p:txBody>
        </p:sp>
        <p:sp>
          <p:nvSpPr>
            <p:cNvPr id="101" name="Rectangle 100"/>
            <p:cNvSpPr/>
            <p:nvPr/>
          </p:nvSpPr>
          <p:spPr>
            <a:xfrm>
              <a:off x="10528801" y="6364773"/>
              <a:ext cx="261333" cy="261333"/>
            </a:xfrm>
            <a:prstGeom prst="rect">
              <a:avLst/>
            </a:prstGeom>
            <a:solidFill>
              <a:srgbClr val="343A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03" name="TextBox 102"/>
          <p:cNvSpPr txBox="1"/>
          <p:nvPr/>
        </p:nvSpPr>
        <p:spPr>
          <a:xfrm>
            <a:off x="808682" y="4106316"/>
            <a:ext cx="8529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343A65"/>
                </a:solidFill>
              </a:rPr>
              <a:t>19%</a:t>
            </a:r>
            <a:endParaRPr lang="en-GB" sz="1600" b="1" dirty="0">
              <a:solidFill>
                <a:srgbClr val="343A65"/>
              </a:solidFill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1204159" y="3733313"/>
            <a:ext cx="8529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343A65"/>
                </a:solidFill>
              </a:rPr>
              <a:t>36%</a:t>
            </a:r>
            <a:endParaRPr lang="en-GB" sz="1600" b="1" dirty="0">
              <a:solidFill>
                <a:srgbClr val="343A65"/>
              </a:solidFill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2210160" y="2524223"/>
            <a:ext cx="8529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343A65"/>
                </a:solidFill>
              </a:rPr>
              <a:t>91%</a:t>
            </a:r>
            <a:endParaRPr lang="en-GB" sz="1600" b="1" dirty="0">
              <a:solidFill>
                <a:srgbClr val="343A65"/>
              </a:solidFill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2612942" y="2655299"/>
            <a:ext cx="8529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343A65"/>
                </a:solidFill>
              </a:rPr>
              <a:t>85%</a:t>
            </a:r>
            <a:endParaRPr lang="en-GB" sz="1600" b="1" dirty="0">
              <a:solidFill>
                <a:srgbClr val="343A65"/>
              </a:solidFill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2985122" y="2437720"/>
            <a:ext cx="8529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343A65"/>
                </a:solidFill>
              </a:rPr>
              <a:t>94%</a:t>
            </a:r>
            <a:endParaRPr lang="en-GB" sz="1600" b="1" dirty="0">
              <a:solidFill>
                <a:srgbClr val="343A65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94017" y="2776274"/>
            <a:ext cx="7231189" cy="2104831"/>
          </a:xfrm>
          <a:prstGeom prst="rect">
            <a:avLst/>
          </a:prstGeom>
        </p:spPr>
      </p:pic>
      <p:sp>
        <p:nvSpPr>
          <p:cNvPr id="108" name="TextBox 107"/>
          <p:cNvSpPr txBox="1"/>
          <p:nvPr/>
        </p:nvSpPr>
        <p:spPr>
          <a:xfrm>
            <a:off x="4448619" y="5291844"/>
            <a:ext cx="2507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343A65"/>
                </a:solidFill>
              </a:rPr>
              <a:t>Use of improved sanitation facility</a:t>
            </a:r>
          </a:p>
        </p:txBody>
      </p:sp>
      <p:sp>
        <p:nvSpPr>
          <p:cNvPr id="109" name="TextBox 108"/>
          <p:cNvSpPr txBox="1"/>
          <p:nvPr/>
        </p:nvSpPr>
        <p:spPr>
          <a:xfrm>
            <a:off x="6955947" y="5284580"/>
            <a:ext cx="2507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343A65"/>
                </a:solidFill>
              </a:rPr>
              <a:t>Use of basic sanitation facility</a:t>
            </a:r>
          </a:p>
        </p:txBody>
      </p:sp>
      <p:sp>
        <p:nvSpPr>
          <p:cNvPr id="110" name="TextBox 109"/>
          <p:cNvSpPr txBox="1"/>
          <p:nvPr/>
        </p:nvSpPr>
        <p:spPr>
          <a:xfrm>
            <a:off x="9646420" y="5292034"/>
            <a:ext cx="23802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343A65"/>
                </a:solidFill>
              </a:rPr>
              <a:t>Use of disability-adjusted sanitation facilities</a:t>
            </a:r>
          </a:p>
        </p:txBody>
      </p:sp>
      <p:sp>
        <p:nvSpPr>
          <p:cNvPr id="111" name="TextBox 110"/>
          <p:cNvSpPr txBox="1"/>
          <p:nvPr/>
        </p:nvSpPr>
        <p:spPr>
          <a:xfrm>
            <a:off x="4778354" y="4952648"/>
            <a:ext cx="4988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343A65"/>
                </a:solidFill>
              </a:rPr>
              <a:t>2021</a:t>
            </a:r>
          </a:p>
        </p:txBody>
      </p:sp>
      <p:sp>
        <p:nvSpPr>
          <p:cNvPr id="112" name="TextBox 111"/>
          <p:cNvSpPr txBox="1"/>
          <p:nvPr/>
        </p:nvSpPr>
        <p:spPr>
          <a:xfrm>
            <a:off x="6002722" y="4952648"/>
            <a:ext cx="4988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343A65"/>
                </a:solidFill>
              </a:rPr>
              <a:t>2022</a:t>
            </a:r>
          </a:p>
        </p:txBody>
      </p:sp>
      <p:cxnSp>
        <p:nvCxnSpPr>
          <p:cNvPr id="113" name="Straight Connector 112"/>
          <p:cNvCxnSpPr/>
          <p:nvPr/>
        </p:nvCxnSpPr>
        <p:spPr>
          <a:xfrm>
            <a:off x="4608994" y="5226485"/>
            <a:ext cx="2163808" cy="3162"/>
          </a:xfrm>
          <a:prstGeom prst="line">
            <a:avLst/>
          </a:prstGeom>
          <a:ln>
            <a:solidFill>
              <a:srgbClr val="343A6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TextBox 113"/>
          <p:cNvSpPr txBox="1"/>
          <p:nvPr/>
        </p:nvSpPr>
        <p:spPr>
          <a:xfrm>
            <a:off x="7312288" y="4952648"/>
            <a:ext cx="4988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343A65"/>
                </a:solidFill>
              </a:rPr>
              <a:t>2021</a:t>
            </a:r>
          </a:p>
        </p:txBody>
      </p:sp>
      <p:sp>
        <p:nvSpPr>
          <p:cNvPr id="115" name="TextBox 114"/>
          <p:cNvSpPr txBox="1"/>
          <p:nvPr/>
        </p:nvSpPr>
        <p:spPr>
          <a:xfrm>
            <a:off x="8536656" y="4952648"/>
            <a:ext cx="4988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343A65"/>
                </a:solidFill>
              </a:rPr>
              <a:t>2022</a:t>
            </a:r>
          </a:p>
        </p:txBody>
      </p:sp>
      <p:cxnSp>
        <p:nvCxnSpPr>
          <p:cNvPr id="116" name="Straight Connector 115"/>
          <p:cNvCxnSpPr/>
          <p:nvPr/>
        </p:nvCxnSpPr>
        <p:spPr>
          <a:xfrm>
            <a:off x="7142928" y="5226485"/>
            <a:ext cx="2163808" cy="3162"/>
          </a:xfrm>
          <a:prstGeom prst="line">
            <a:avLst/>
          </a:prstGeom>
          <a:ln>
            <a:solidFill>
              <a:srgbClr val="343A6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TextBox 116"/>
          <p:cNvSpPr txBox="1"/>
          <p:nvPr/>
        </p:nvSpPr>
        <p:spPr>
          <a:xfrm>
            <a:off x="9924008" y="4952648"/>
            <a:ext cx="4988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343A65"/>
                </a:solidFill>
              </a:rPr>
              <a:t>2021</a:t>
            </a:r>
          </a:p>
        </p:txBody>
      </p:sp>
      <p:sp>
        <p:nvSpPr>
          <p:cNvPr id="118" name="TextBox 117"/>
          <p:cNvSpPr txBox="1"/>
          <p:nvPr/>
        </p:nvSpPr>
        <p:spPr>
          <a:xfrm>
            <a:off x="11148376" y="4952648"/>
            <a:ext cx="4988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343A65"/>
                </a:solidFill>
              </a:rPr>
              <a:t>2022</a:t>
            </a:r>
          </a:p>
        </p:txBody>
      </p:sp>
      <p:cxnSp>
        <p:nvCxnSpPr>
          <p:cNvPr id="119" name="Straight Connector 118"/>
          <p:cNvCxnSpPr/>
          <p:nvPr/>
        </p:nvCxnSpPr>
        <p:spPr>
          <a:xfrm>
            <a:off x="9754648" y="5226485"/>
            <a:ext cx="2163808" cy="3162"/>
          </a:xfrm>
          <a:prstGeom prst="line">
            <a:avLst/>
          </a:prstGeom>
          <a:ln>
            <a:solidFill>
              <a:srgbClr val="343A6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TextBox 119"/>
          <p:cNvSpPr txBox="1"/>
          <p:nvPr/>
        </p:nvSpPr>
        <p:spPr>
          <a:xfrm>
            <a:off x="4208727" y="2708888"/>
            <a:ext cx="8529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343A65"/>
                </a:solidFill>
              </a:rPr>
              <a:t>89%</a:t>
            </a:r>
            <a:endParaRPr lang="en-GB" sz="1400" b="1" dirty="0">
              <a:solidFill>
                <a:srgbClr val="343A65"/>
              </a:solidFill>
            </a:endParaRPr>
          </a:p>
        </p:txBody>
      </p:sp>
      <p:sp>
        <p:nvSpPr>
          <p:cNvPr id="121" name="TextBox 120"/>
          <p:cNvSpPr txBox="1"/>
          <p:nvPr/>
        </p:nvSpPr>
        <p:spPr>
          <a:xfrm>
            <a:off x="4520968" y="2516799"/>
            <a:ext cx="8529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343A65"/>
                </a:solidFill>
              </a:rPr>
              <a:t>97%</a:t>
            </a:r>
            <a:endParaRPr lang="en-GB" sz="1400" b="1" dirty="0">
              <a:solidFill>
                <a:srgbClr val="343A65"/>
              </a:solidFill>
            </a:endParaRPr>
          </a:p>
        </p:txBody>
      </p:sp>
      <p:sp>
        <p:nvSpPr>
          <p:cNvPr id="122" name="TextBox 121"/>
          <p:cNvSpPr txBox="1"/>
          <p:nvPr/>
        </p:nvSpPr>
        <p:spPr>
          <a:xfrm>
            <a:off x="4824769" y="2794617"/>
            <a:ext cx="8529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343A65"/>
                </a:solidFill>
              </a:rPr>
              <a:t>84%</a:t>
            </a:r>
            <a:endParaRPr lang="en-GB" sz="1400" b="1" dirty="0">
              <a:solidFill>
                <a:srgbClr val="343A65"/>
              </a:solidFill>
            </a:endParaRPr>
          </a:p>
        </p:txBody>
      </p:sp>
      <p:sp>
        <p:nvSpPr>
          <p:cNvPr id="123" name="TextBox 122"/>
          <p:cNvSpPr txBox="1"/>
          <p:nvPr/>
        </p:nvSpPr>
        <p:spPr>
          <a:xfrm>
            <a:off x="5035706" y="3151868"/>
            <a:ext cx="8529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343A65"/>
                </a:solidFill>
              </a:rPr>
              <a:t>67%</a:t>
            </a:r>
            <a:endParaRPr lang="en-GB" sz="1400" b="1" dirty="0">
              <a:solidFill>
                <a:srgbClr val="343A65"/>
              </a:solidFill>
            </a:endParaRPr>
          </a:p>
        </p:txBody>
      </p:sp>
      <p:sp>
        <p:nvSpPr>
          <p:cNvPr id="124" name="TextBox 123"/>
          <p:cNvSpPr txBox="1"/>
          <p:nvPr/>
        </p:nvSpPr>
        <p:spPr>
          <a:xfrm>
            <a:off x="6772802" y="2965471"/>
            <a:ext cx="8529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343A65"/>
                </a:solidFill>
              </a:rPr>
              <a:t>76%</a:t>
            </a:r>
            <a:endParaRPr lang="en-GB" sz="1400" b="1" dirty="0">
              <a:solidFill>
                <a:srgbClr val="343A65"/>
              </a:solidFill>
            </a:endParaRPr>
          </a:p>
        </p:txBody>
      </p:sp>
      <p:sp>
        <p:nvSpPr>
          <p:cNvPr id="126" name="TextBox 125"/>
          <p:cNvSpPr txBox="1"/>
          <p:nvPr/>
        </p:nvSpPr>
        <p:spPr>
          <a:xfrm>
            <a:off x="7062977" y="2759210"/>
            <a:ext cx="8529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343A65"/>
                </a:solidFill>
              </a:rPr>
              <a:t>84%</a:t>
            </a:r>
            <a:endParaRPr lang="en-GB" sz="1400" b="1" dirty="0">
              <a:solidFill>
                <a:srgbClr val="343A65"/>
              </a:solidFill>
            </a:endParaRPr>
          </a:p>
        </p:txBody>
      </p:sp>
      <p:sp>
        <p:nvSpPr>
          <p:cNvPr id="127" name="TextBox 126"/>
          <p:cNvSpPr txBox="1"/>
          <p:nvPr/>
        </p:nvSpPr>
        <p:spPr>
          <a:xfrm>
            <a:off x="7356665" y="3010115"/>
            <a:ext cx="8529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343A65"/>
                </a:solidFill>
              </a:rPr>
              <a:t>73%</a:t>
            </a:r>
            <a:endParaRPr lang="en-GB" sz="1400" b="1" dirty="0">
              <a:solidFill>
                <a:srgbClr val="343A65"/>
              </a:solidFill>
            </a:endParaRPr>
          </a:p>
        </p:txBody>
      </p:sp>
      <p:sp>
        <p:nvSpPr>
          <p:cNvPr id="128" name="TextBox 127"/>
          <p:cNvSpPr txBox="1"/>
          <p:nvPr/>
        </p:nvSpPr>
        <p:spPr>
          <a:xfrm>
            <a:off x="7594752" y="3457676"/>
            <a:ext cx="8529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343A65"/>
                </a:solidFill>
              </a:rPr>
              <a:t>52%</a:t>
            </a:r>
            <a:endParaRPr lang="en-GB" sz="1400" b="1" dirty="0">
              <a:solidFill>
                <a:srgbClr val="343A65"/>
              </a:solidFill>
            </a:endParaRPr>
          </a:p>
        </p:txBody>
      </p:sp>
      <p:sp>
        <p:nvSpPr>
          <p:cNvPr id="129" name="TextBox 128"/>
          <p:cNvSpPr txBox="1"/>
          <p:nvPr/>
        </p:nvSpPr>
        <p:spPr>
          <a:xfrm>
            <a:off x="9328175" y="2743095"/>
            <a:ext cx="8529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343A65"/>
                </a:solidFill>
              </a:rPr>
              <a:t>85%</a:t>
            </a:r>
            <a:endParaRPr lang="en-GB" sz="1400" b="1" dirty="0">
              <a:solidFill>
                <a:srgbClr val="343A65"/>
              </a:solidFill>
            </a:endParaRPr>
          </a:p>
        </p:txBody>
      </p:sp>
      <p:sp>
        <p:nvSpPr>
          <p:cNvPr id="131" name="TextBox 130"/>
          <p:cNvSpPr txBox="1"/>
          <p:nvPr/>
        </p:nvSpPr>
        <p:spPr>
          <a:xfrm>
            <a:off x="9646420" y="2539611"/>
            <a:ext cx="8529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343A65"/>
                </a:solidFill>
              </a:rPr>
              <a:t>95%</a:t>
            </a:r>
            <a:endParaRPr lang="en-GB" sz="1400" b="1" dirty="0">
              <a:solidFill>
                <a:srgbClr val="343A65"/>
              </a:solidFill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9924008" y="2680708"/>
            <a:ext cx="8529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343A65"/>
                </a:solidFill>
              </a:rPr>
              <a:t>90%</a:t>
            </a:r>
            <a:endParaRPr lang="en-GB" sz="1400" b="1" dirty="0">
              <a:solidFill>
                <a:srgbClr val="343A65"/>
              </a:solidFill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10150217" y="3473129"/>
            <a:ext cx="8529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343A65"/>
                </a:solidFill>
              </a:rPr>
              <a:t>50%</a:t>
            </a:r>
            <a:endParaRPr lang="en-GB" sz="1400" b="1" dirty="0">
              <a:solidFill>
                <a:srgbClr val="343A65"/>
              </a:solidFill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5481994" y="2594504"/>
            <a:ext cx="8529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343A65"/>
                </a:solidFill>
              </a:rPr>
              <a:t>92%</a:t>
            </a:r>
            <a:endParaRPr lang="en-GB" sz="1400" b="1" dirty="0">
              <a:solidFill>
                <a:srgbClr val="343A65"/>
              </a:solidFill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7980042" y="3292936"/>
            <a:ext cx="8529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343A65"/>
                </a:solidFill>
              </a:rPr>
              <a:t>60%</a:t>
            </a:r>
            <a:endParaRPr lang="en-GB" sz="1400" b="1" dirty="0">
              <a:solidFill>
                <a:srgbClr val="343A65"/>
              </a:solidFill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10572885" y="2550842"/>
            <a:ext cx="8529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343A65"/>
                </a:solidFill>
              </a:rPr>
              <a:t>94%</a:t>
            </a:r>
            <a:endParaRPr lang="en-GB" sz="1400" b="1" dirty="0">
              <a:solidFill>
                <a:srgbClr val="343A65"/>
              </a:solidFill>
            </a:endParaRPr>
          </a:p>
        </p:txBody>
      </p:sp>
      <p:sp>
        <p:nvSpPr>
          <p:cNvPr id="137" name="TextBox 136"/>
          <p:cNvSpPr txBox="1"/>
          <p:nvPr/>
        </p:nvSpPr>
        <p:spPr>
          <a:xfrm>
            <a:off x="5759582" y="2440615"/>
            <a:ext cx="8529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343A65"/>
                </a:solidFill>
              </a:rPr>
              <a:t>98%</a:t>
            </a:r>
            <a:endParaRPr lang="en-GB" sz="1400" b="1" dirty="0">
              <a:solidFill>
                <a:srgbClr val="343A65"/>
              </a:solidFill>
            </a:endParaRPr>
          </a:p>
        </p:txBody>
      </p:sp>
      <p:sp>
        <p:nvSpPr>
          <p:cNvPr id="138" name="TextBox 137"/>
          <p:cNvSpPr txBox="1"/>
          <p:nvPr/>
        </p:nvSpPr>
        <p:spPr>
          <a:xfrm>
            <a:off x="6032650" y="2745702"/>
            <a:ext cx="8529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343A65"/>
                </a:solidFill>
              </a:rPr>
              <a:t>86%</a:t>
            </a:r>
            <a:endParaRPr lang="en-GB" sz="1400" b="1" dirty="0">
              <a:solidFill>
                <a:srgbClr val="343A65"/>
              </a:solidFill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6280650" y="2902176"/>
            <a:ext cx="8529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343A65"/>
                </a:solidFill>
              </a:rPr>
              <a:t>78%</a:t>
            </a:r>
            <a:endParaRPr lang="en-GB" sz="1400" b="1" dirty="0">
              <a:solidFill>
                <a:srgbClr val="343A65"/>
              </a:solidFill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8292201" y="3168800"/>
            <a:ext cx="8529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343A65"/>
                </a:solidFill>
              </a:rPr>
              <a:t>67%</a:t>
            </a:r>
            <a:endParaRPr lang="en-GB" sz="1400" b="1" dirty="0">
              <a:solidFill>
                <a:srgbClr val="343A65"/>
              </a:solidFill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8549603" y="3339559"/>
            <a:ext cx="8529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343A65"/>
                </a:solidFill>
              </a:rPr>
              <a:t>58%</a:t>
            </a:r>
            <a:endParaRPr lang="en-GB" sz="1400" b="1" dirty="0">
              <a:solidFill>
                <a:srgbClr val="343A65"/>
              </a:solidFill>
            </a:endParaRPr>
          </a:p>
        </p:txBody>
      </p:sp>
      <p:sp>
        <p:nvSpPr>
          <p:cNvPr id="142" name="TextBox 141"/>
          <p:cNvSpPr txBox="1"/>
          <p:nvPr/>
        </p:nvSpPr>
        <p:spPr>
          <a:xfrm>
            <a:off x="8786083" y="3726163"/>
            <a:ext cx="8529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343A65"/>
                </a:solidFill>
              </a:rPr>
              <a:t>41%</a:t>
            </a:r>
            <a:endParaRPr lang="en-GB" sz="1400" b="1" dirty="0">
              <a:solidFill>
                <a:srgbClr val="343A65"/>
              </a:solidFill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10884656" y="2468497"/>
            <a:ext cx="8529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343A65"/>
                </a:solidFill>
              </a:rPr>
              <a:t>95%</a:t>
            </a:r>
            <a:endParaRPr lang="en-GB" sz="1400" b="1" dirty="0">
              <a:solidFill>
                <a:srgbClr val="343A65"/>
              </a:solidFill>
            </a:endParaRPr>
          </a:p>
        </p:txBody>
      </p:sp>
      <p:sp>
        <p:nvSpPr>
          <p:cNvPr id="144" name="TextBox 143"/>
          <p:cNvSpPr txBox="1"/>
          <p:nvPr/>
        </p:nvSpPr>
        <p:spPr>
          <a:xfrm>
            <a:off x="11100387" y="2713374"/>
            <a:ext cx="8529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343A65"/>
                </a:solidFill>
              </a:rPr>
              <a:t>86%</a:t>
            </a:r>
            <a:endParaRPr lang="en-GB" sz="1400" b="1" dirty="0">
              <a:solidFill>
                <a:srgbClr val="343A65"/>
              </a:solidFill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11425831" y="2713374"/>
            <a:ext cx="8529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343A65"/>
                </a:solidFill>
              </a:rPr>
              <a:t>86%</a:t>
            </a:r>
            <a:endParaRPr lang="en-GB" sz="1400" b="1" dirty="0">
              <a:solidFill>
                <a:srgbClr val="343A65"/>
              </a:solidFill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4E67197F-585A-4729-8FF4-58C6F250C0EA}"/>
              </a:ext>
            </a:extLst>
          </p:cNvPr>
          <p:cNvSpPr txBox="1"/>
          <p:nvPr/>
        </p:nvSpPr>
        <p:spPr>
          <a:xfrm>
            <a:off x="5381162" y="1816069"/>
            <a:ext cx="5280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spc="600" dirty="0">
                <a:solidFill>
                  <a:srgbClr val="343A65"/>
                </a:solidFill>
              </a:rPr>
              <a:t>USE OF SANITATION FACILITIES</a:t>
            </a:r>
          </a:p>
        </p:txBody>
      </p:sp>
      <p:grpSp>
        <p:nvGrpSpPr>
          <p:cNvPr id="154" name="Group 153"/>
          <p:cNvGrpSpPr/>
          <p:nvPr/>
        </p:nvGrpSpPr>
        <p:grpSpPr>
          <a:xfrm>
            <a:off x="6613671" y="6010246"/>
            <a:ext cx="5367015" cy="276999"/>
            <a:chOff x="4088401" y="6351521"/>
            <a:chExt cx="5367015" cy="276999"/>
          </a:xfrm>
        </p:grpSpPr>
        <p:sp>
          <p:nvSpPr>
            <p:cNvPr id="155" name="TextBox 154"/>
            <p:cNvSpPr txBox="1"/>
            <p:nvPr/>
          </p:nvSpPr>
          <p:spPr>
            <a:xfrm>
              <a:off x="4333640" y="6351521"/>
              <a:ext cx="48667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343A65"/>
                  </a:solidFill>
                </a:rPr>
                <a:t>Total</a:t>
              </a:r>
            </a:p>
          </p:txBody>
        </p:sp>
        <p:sp>
          <p:nvSpPr>
            <p:cNvPr id="156" name="TextBox 155"/>
            <p:cNvSpPr txBox="1"/>
            <p:nvPr/>
          </p:nvSpPr>
          <p:spPr>
            <a:xfrm>
              <a:off x="5294953" y="6351521"/>
              <a:ext cx="86991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343A65"/>
                  </a:solidFill>
                </a:rPr>
                <a:t>Residential</a:t>
              </a:r>
            </a:p>
          </p:txBody>
        </p:sp>
        <p:sp>
          <p:nvSpPr>
            <p:cNvPr id="157" name="TextBox 156"/>
            <p:cNvSpPr txBox="1"/>
            <p:nvPr/>
          </p:nvSpPr>
          <p:spPr>
            <a:xfrm>
              <a:off x="6590740" y="6351521"/>
              <a:ext cx="117769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343A65"/>
                  </a:solidFill>
                </a:rPr>
                <a:t>Non-Residential</a:t>
              </a:r>
            </a:p>
          </p:txBody>
        </p:sp>
        <p:sp>
          <p:nvSpPr>
            <p:cNvPr id="158" name="Rectangle 157"/>
            <p:cNvSpPr/>
            <p:nvPr/>
          </p:nvSpPr>
          <p:spPr>
            <a:xfrm>
              <a:off x="4088401" y="6364773"/>
              <a:ext cx="261333" cy="261333"/>
            </a:xfrm>
            <a:prstGeom prst="rect">
              <a:avLst/>
            </a:prstGeom>
            <a:solidFill>
              <a:srgbClr val="B9D6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9" name="Rectangle 158"/>
            <p:cNvSpPr/>
            <p:nvPr/>
          </p:nvSpPr>
          <p:spPr>
            <a:xfrm>
              <a:off x="5051005" y="6364773"/>
              <a:ext cx="261333" cy="261333"/>
            </a:xfrm>
            <a:prstGeom prst="rect">
              <a:avLst/>
            </a:prstGeom>
            <a:solidFill>
              <a:srgbClr val="69C3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0" name="Rectangle 159"/>
            <p:cNvSpPr/>
            <p:nvPr/>
          </p:nvSpPr>
          <p:spPr>
            <a:xfrm>
              <a:off x="6329407" y="6364773"/>
              <a:ext cx="261333" cy="261333"/>
            </a:xfrm>
            <a:prstGeom prst="rect">
              <a:avLst/>
            </a:prstGeom>
            <a:solidFill>
              <a:srgbClr val="6B8D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1" name="TextBox 160"/>
            <p:cNvSpPr txBox="1"/>
            <p:nvPr/>
          </p:nvSpPr>
          <p:spPr>
            <a:xfrm>
              <a:off x="8268681" y="6351521"/>
              <a:ext cx="118673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343A65"/>
                  </a:solidFill>
                </a:rPr>
                <a:t>Non-Permanent</a:t>
              </a:r>
            </a:p>
          </p:txBody>
        </p:sp>
        <p:sp>
          <p:nvSpPr>
            <p:cNvPr id="162" name="Rectangle 161"/>
            <p:cNvSpPr/>
            <p:nvPr/>
          </p:nvSpPr>
          <p:spPr>
            <a:xfrm>
              <a:off x="8007348" y="6364773"/>
              <a:ext cx="261333" cy="261333"/>
            </a:xfrm>
            <a:prstGeom prst="rect">
              <a:avLst/>
            </a:prstGeom>
            <a:solidFill>
              <a:srgbClr val="343A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09487259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8" name="Straight Connector 77"/>
          <p:cNvCxnSpPr/>
          <p:nvPr/>
        </p:nvCxnSpPr>
        <p:spPr>
          <a:xfrm>
            <a:off x="500743" y="756522"/>
            <a:ext cx="8186551" cy="0"/>
          </a:xfrm>
          <a:prstGeom prst="line">
            <a:avLst/>
          </a:prstGeom>
          <a:ln w="25400">
            <a:solidFill>
              <a:srgbClr val="6B8D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/>
          <p:cNvSpPr txBox="1"/>
          <p:nvPr/>
        </p:nvSpPr>
        <p:spPr>
          <a:xfrm>
            <a:off x="388236" y="286541"/>
            <a:ext cx="86782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pc="600" dirty="0">
                <a:solidFill>
                  <a:srgbClr val="6B8DC4"/>
                </a:solidFill>
              </a:rPr>
              <a:t>WATER, SANITATION, AND HYGIENE (WASH)</a:t>
            </a:r>
            <a:endParaRPr lang="en-GB" sz="2400" b="1" spc="600" dirty="0">
              <a:solidFill>
                <a:srgbClr val="6B8DC4"/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476BC42-4A7E-4131-912C-56BAB358C428}"/>
              </a:ext>
            </a:extLst>
          </p:cNvPr>
          <p:cNvSpPr txBox="1"/>
          <p:nvPr/>
        </p:nvSpPr>
        <p:spPr>
          <a:xfrm>
            <a:off x="398044" y="857172"/>
            <a:ext cx="91421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pc="600" dirty="0">
                <a:solidFill>
                  <a:srgbClr val="6FC4BF"/>
                </a:solidFill>
              </a:rPr>
              <a:t>SOLID WASTE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237" y="2851688"/>
            <a:ext cx="11343732" cy="2194467"/>
          </a:xfrm>
          <a:prstGeom prst="rect">
            <a:avLst/>
          </a:prstGeom>
        </p:spPr>
      </p:pic>
      <p:sp>
        <p:nvSpPr>
          <p:cNvPr id="62" name="TextBox 61"/>
          <p:cNvSpPr txBox="1"/>
          <p:nvPr/>
        </p:nvSpPr>
        <p:spPr>
          <a:xfrm>
            <a:off x="664957" y="5115465"/>
            <a:ext cx="4866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343A65"/>
                </a:solidFill>
              </a:rPr>
              <a:t>Total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1902498" y="5115465"/>
            <a:ext cx="5395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343A65"/>
                </a:solidFill>
              </a:rPr>
              <a:t>Akkar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3076260" y="5077151"/>
            <a:ext cx="7922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rgbClr val="343A65"/>
                </a:solidFill>
              </a:rPr>
              <a:t>Baalbek-</a:t>
            </a:r>
          </a:p>
          <a:p>
            <a:pPr algn="ctr"/>
            <a:r>
              <a:rPr lang="en-US" sz="1200" dirty="0">
                <a:solidFill>
                  <a:srgbClr val="343A65"/>
                </a:solidFill>
              </a:rPr>
              <a:t>El Hermel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4462691" y="5115465"/>
            <a:ext cx="5645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343A65"/>
                </a:solidFill>
              </a:rPr>
              <a:t>Beirut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5787396" y="5115465"/>
            <a:ext cx="5603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343A65"/>
                </a:solidFill>
              </a:rPr>
              <a:t>Bekaa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6897155" y="5115465"/>
            <a:ext cx="8997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343A65"/>
                </a:solidFill>
              </a:rPr>
              <a:t>El Nabatieh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8061269" y="5115465"/>
            <a:ext cx="11803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343A65"/>
                </a:solidFill>
              </a:rPr>
              <a:t>Mount Lebanon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9666840" y="5115465"/>
            <a:ext cx="5501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343A65"/>
                </a:solidFill>
              </a:rPr>
              <a:t>North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11012940" y="5115465"/>
            <a:ext cx="5485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343A65"/>
                </a:solidFill>
              </a:rPr>
              <a:t>South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168588" y="2782378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43A65"/>
                </a:solidFill>
              </a:rPr>
              <a:t>82%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1476025" y="3052987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43A65"/>
                </a:solidFill>
              </a:rPr>
              <a:t>71%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2777884" y="2911919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43A65"/>
                </a:solidFill>
              </a:rPr>
              <a:t>77%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4036218" y="2820692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43A65"/>
                </a:solidFill>
              </a:rPr>
              <a:t>80%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5360923" y="2482356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43A65"/>
                </a:solidFill>
              </a:rPr>
              <a:t>95%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6662782" y="2714651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43A65"/>
                </a:solidFill>
              </a:rPr>
              <a:t>85%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7970219" y="2913233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43A65"/>
                </a:solidFill>
              </a:rPr>
              <a:t>76%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9241592" y="2851688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43A65"/>
                </a:solidFill>
              </a:rPr>
              <a:t>79%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10530412" y="2651524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43A65"/>
                </a:solidFill>
              </a:rPr>
              <a:t>88%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700941" y="2914367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43A65"/>
                </a:solidFill>
              </a:rPr>
              <a:t>76%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2035283" y="2899317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43A65"/>
                </a:solidFill>
              </a:rPr>
              <a:t>77%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3323297" y="3119773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43A65"/>
                </a:solidFill>
              </a:rPr>
              <a:t>67%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4594018" y="2792904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43A65"/>
                </a:solidFill>
              </a:rPr>
              <a:t>82%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5855680" y="2899317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43A65"/>
                </a:solidFill>
              </a:rPr>
              <a:t>77%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7208323" y="2820692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43A65"/>
                </a:solidFill>
              </a:rPr>
              <a:t>80%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8515632" y="2882237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43A65"/>
                </a:solidFill>
              </a:rPr>
              <a:t>78%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9790518" y="3021991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43A65"/>
                </a:solidFill>
              </a:rPr>
              <a:t>72%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11128872" y="2822006"/>
            <a:ext cx="85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43A65"/>
                </a:solidFill>
              </a:rPr>
              <a:t>80%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4E67197F-585A-4729-8FF4-58C6F250C0EA}"/>
              </a:ext>
            </a:extLst>
          </p:cNvPr>
          <p:cNvSpPr txBox="1"/>
          <p:nvPr/>
        </p:nvSpPr>
        <p:spPr>
          <a:xfrm>
            <a:off x="3650418" y="1727442"/>
            <a:ext cx="59209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spc="600" dirty="0">
                <a:solidFill>
                  <a:srgbClr val="343A65"/>
                </a:solidFill>
              </a:rPr>
              <a:t>HOUSEHOLDS WITH SUFFICIENT BINS FOR DISPOING SOLID WASTE</a:t>
            </a:r>
          </a:p>
        </p:txBody>
      </p:sp>
      <p:grpSp>
        <p:nvGrpSpPr>
          <p:cNvPr id="102" name="Group 101"/>
          <p:cNvGrpSpPr/>
          <p:nvPr/>
        </p:nvGrpSpPr>
        <p:grpSpPr>
          <a:xfrm>
            <a:off x="10103966" y="5596571"/>
            <a:ext cx="1720110" cy="276999"/>
            <a:chOff x="9568879" y="6364773"/>
            <a:chExt cx="1720110" cy="276999"/>
          </a:xfrm>
        </p:grpSpPr>
        <p:sp>
          <p:nvSpPr>
            <p:cNvPr id="147" name="TextBox 146"/>
            <p:cNvSpPr txBox="1"/>
            <p:nvPr/>
          </p:nvSpPr>
          <p:spPr>
            <a:xfrm>
              <a:off x="9830212" y="6364773"/>
              <a:ext cx="49885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343A65"/>
                  </a:solidFill>
                </a:rPr>
                <a:t>2021</a:t>
              </a:r>
            </a:p>
          </p:txBody>
        </p:sp>
        <p:sp>
          <p:nvSpPr>
            <p:cNvPr id="150" name="Rectangle 149"/>
            <p:cNvSpPr/>
            <p:nvPr/>
          </p:nvSpPr>
          <p:spPr>
            <a:xfrm>
              <a:off x="9568879" y="6364773"/>
              <a:ext cx="261333" cy="261333"/>
            </a:xfrm>
            <a:prstGeom prst="rect">
              <a:avLst/>
            </a:prstGeom>
            <a:solidFill>
              <a:srgbClr val="6B8D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1" name="TextBox 150"/>
            <p:cNvSpPr txBox="1"/>
            <p:nvPr/>
          </p:nvSpPr>
          <p:spPr>
            <a:xfrm>
              <a:off x="10790134" y="6364773"/>
              <a:ext cx="49885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343A65"/>
                  </a:solidFill>
                </a:rPr>
                <a:t>2022</a:t>
              </a:r>
            </a:p>
          </p:txBody>
        </p:sp>
        <p:sp>
          <p:nvSpPr>
            <p:cNvPr id="152" name="Rectangle 151"/>
            <p:cNvSpPr/>
            <p:nvPr/>
          </p:nvSpPr>
          <p:spPr>
            <a:xfrm>
              <a:off x="10528801" y="6364773"/>
              <a:ext cx="261333" cy="261333"/>
            </a:xfrm>
            <a:prstGeom prst="rect">
              <a:avLst/>
            </a:prstGeom>
            <a:solidFill>
              <a:srgbClr val="343A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02284723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2732" y="2074866"/>
            <a:ext cx="5041900" cy="3306682"/>
          </a:xfrm>
          <a:prstGeom prst="rect">
            <a:avLst/>
          </a:prstGeom>
        </p:spPr>
      </p:pic>
      <p:cxnSp>
        <p:nvCxnSpPr>
          <p:cNvPr id="78" name="Straight Connector 77"/>
          <p:cNvCxnSpPr/>
          <p:nvPr/>
        </p:nvCxnSpPr>
        <p:spPr>
          <a:xfrm>
            <a:off x="500743" y="756522"/>
            <a:ext cx="8186551" cy="0"/>
          </a:xfrm>
          <a:prstGeom prst="line">
            <a:avLst/>
          </a:prstGeom>
          <a:ln w="25400">
            <a:solidFill>
              <a:srgbClr val="6B8D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/>
          <p:cNvSpPr txBox="1"/>
          <p:nvPr/>
        </p:nvSpPr>
        <p:spPr>
          <a:xfrm>
            <a:off x="388236" y="286541"/>
            <a:ext cx="86782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pc="600" dirty="0">
                <a:solidFill>
                  <a:srgbClr val="6B8DC4"/>
                </a:solidFill>
              </a:rPr>
              <a:t>WATER, SANITATION, AND HYGIENE (WASH)</a:t>
            </a:r>
            <a:endParaRPr lang="en-GB" sz="2400" b="1" spc="600" dirty="0">
              <a:solidFill>
                <a:srgbClr val="6B8DC4"/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476BC42-4A7E-4131-912C-56BAB358C428}"/>
              </a:ext>
            </a:extLst>
          </p:cNvPr>
          <p:cNvSpPr txBox="1"/>
          <p:nvPr/>
        </p:nvSpPr>
        <p:spPr>
          <a:xfrm>
            <a:off x="398044" y="857172"/>
            <a:ext cx="91421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pc="600" dirty="0">
                <a:solidFill>
                  <a:srgbClr val="6FC4BF"/>
                </a:solidFill>
              </a:rPr>
              <a:t>SOLID WASTE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4E67197F-585A-4729-8FF4-58C6F250C0EA}"/>
              </a:ext>
            </a:extLst>
          </p:cNvPr>
          <p:cNvSpPr txBox="1"/>
          <p:nvPr/>
        </p:nvSpPr>
        <p:spPr>
          <a:xfrm>
            <a:off x="3446272" y="1427803"/>
            <a:ext cx="5920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spc="600" dirty="0">
                <a:solidFill>
                  <a:srgbClr val="343A65"/>
                </a:solidFill>
              </a:rPr>
              <a:t>HOUSEHOLD WASTE MANAGEMENT</a:t>
            </a:r>
          </a:p>
        </p:txBody>
      </p:sp>
      <p:grpSp>
        <p:nvGrpSpPr>
          <p:cNvPr id="102" name="Group 101"/>
          <p:cNvGrpSpPr/>
          <p:nvPr/>
        </p:nvGrpSpPr>
        <p:grpSpPr>
          <a:xfrm>
            <a:off x="8945881" y="5066014"/>
            <a:ext cx="1720110" cy="276999"/>
            <a:chOff x="9568879" y="6364773"/>
            <a:chExt cx="1720110" cy="276999"/>
          </a:xfrm>
        </p:grpSpPr>
        <p:sp>
          <p:nvSpPr>
            <p:cNvPr id="147" name="TextBox 146"/>
            <p:cNvSpPr txBox="1"/>
            <p:nvPr/>
          </p:nvSpPr>
          <p:spPr>
            <a:xfrm>
              <a:off x="9830212" y="6364773"/>
              <a:ext cx="49885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343A65"/>
                  </a:solidFill>
                </a:rPr>
                <a:t>2021</a:t>
              </a:r>
            </a:p>
          </p:txBody>
        </p:sp>
        <p:sp>
          <p:nvSpPr>
            <p:cNvPr id="150" name="Rectangle 149"/>
            <p:cNvSpPr/>
            <p:nvPr/>
          </p:nvSpPr>
          <p:spPr>
            <a:xfrm>
              <a:off x="9568879" y="6364773"/>
              <a:ext cx="261333" cy="261333"/>
            </a:xfrm>
            <a:prstGeom prst="rect">
              <a:avLst/>
            </a:prstGeom>
            <a:solidFill>
              <a:srgbClr val="6B8D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1" name="TextBox 150"/>
            <p:cNvSpPr txBox="1"/>
            <p:nvPr/>
          </p:nvSpPr>
          <p:spPr>
            <a:xfrm>
              <a:off x="10790134" y="6364773"/>
              <a:ext cx="49885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343A65"/>
                  </a:solidFill>
                </a:rPr>
                <a:t>2022</a:t>
              </a:r>
            </a:p>
          </p:txBody>
        </p:sp>
        <p:sp>
          <p:nvSpPr>
            <p:cNvPr id="152" name="Rectangle 151"/>
            <p:cNvSpPr/>
            <p:nvPr/>
          </p:nvSpPr>
          <p:spPr>
            <a:xfrm>
              <a:off x="10528801" y="6364773"/>
              <a:ext cx="261333" cy="261333"/>
            </a:xfrm>
            <a:prstGeom prst="rect">
              <a:avLst/>
            </a:prstGeom>
            <a:solidFill>
              <a:srgbClr val="343A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50" name="TextBox 49"/>
          <p:cNvSpPr txBox="1"/>
          <p:nvPr/>
        </p:nvSpPr>
        <p:spPr>
          <a:xfrm>
            <a:off x="2181185" y="2145692"/>
            <a:ext cx="29860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rgbClr val="343A65"/>
                </a:solidFill>
              </a:rPr>
              <a:t>Dumpsters/barrels collected by municipality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2155690" y="3931577"/>
            <a:ext cx="29860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rgbClr val="343A65"/>
                </a:solidFill>
              </a:rPr>
              <a:t>Dumpsters/barrels collected by NGO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214458" y="3326795"/>
            <a:ext cx="49272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rgbClr val="343A65"/>
                </a:solidFill>
              </a:rPr>
              <a:t>Dumpsters/barrels not collected by the municipality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214458" y="2724566"/>
            <a:ext cx="49272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rgbClr val="343A65"/>
                </a:solidFill>
              </a:rPr>
              <a:t>Rubbish pit/heap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214458" y="5058146"/>
            <a:ext cx="49272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rgbClr val="343A65"/>
                </a:solidFill>
              </a:rPr>
              <a:t>Burning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214458" y="4536359"/>
            <a:ext cx="49272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rgbClr val="343A65"/>
                </a:solidFill>
              </a:rPr>
              <a:t>Thrown in open field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10234632" y="2241163"/>
            <a:ext cx="7261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343A65"/>
                </a:solidFill>
              </a:rPr>
              <a:t>91%</a:t>
            </a:r>
            <a:endParaRPr lang="en-GB" sz="1600" b="1" dirty="0">
              <a:solidFill>
                <a:srgbClr val="343A65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5261067" y="3389653"/>
            <a:ext cx="7261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343A65"/>
                </a:solidFill>
              </a:rPr>
              <a:t>2%</a:t>
            </a:r>
            <a:endParaRPr lang="en-GB" sz="1600" b="1" dirty="0">
              <a:solidFill>
                <a:srgbClr val="343A65"/>
              </a:solidFill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1797123" y="5694146"/>
            <a:ext cx="4661423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343A65"/>
                </a:solidFill>
              </a:rPr>
              <a:t>Reasons with 0% include:</a:t>
            </a:r>
          </a:p>
          <a:p>
            <a:pPr marL="171450" indent="-171450">
              <a:buFontTx/>
              <a:buChar char="-"/>
            </a:pPr>
            <a:r>
              <a:rPr lang="en-US" sz="1100" dirty="0">
                <a:solidFill>
                  <a:srgbClr val="343A65"/>
                </a:solidFill>
              </a:rPr>
              <a:t>Dumpsters/barrels collected by private collector (paid by Household)</a:t>
            </a:r>
          </a:p>
          <a:p>
            <a:pPr marL="171450" indent="-171450">
              <a:buFontTx/>
              <a:buChar char="-"/>
            </a:pPr>
            <a:r>
              <a:rPr lang="en-US" sz="1100" dirty="0">
                <a:solidFill>
                  <a:srgbClr val="343A65"/>
                </a:solidFill>
              </a:rPr>
              <a:t>Thrown in river, sea or water stream</a:t>
            </a:r>
          </a:p>
          <a:p>
            <a:pPr marL="171450" indent="-171450">
              <a:buFontTx/>
              <a:buChar char="-"/>
            </a:pPr>
            <a:r>
              <a:rPr lang="en-US" sz="1100" dirty="0">
                <a:solidFill>
                  <a:srgbClr val="343A65"/>
                </a:solidFill>
              </a:rPr>
              <a:t>Other</a:t>
            </a:r>
          </a:p>
          <a:p>
            <a:pPr marL="171450" indent="-171450">
              <a:buFontTx/>
              <a:buChar char="-"/>
            </a:pPr>
            <a:endParaRPr lang="en-US" sz="1100" dirty="0">
              <a:solidFill>
                <a:srgbClr val="343A65"/>
              </a:solidFill>
            </a:endParaRPr>
          </a:p>
          <a:p>
            <a:pPr marL="171450" indent="-171450">
              <a:buFontTx/>
              <a:buChar char="-"/>
            </a:pPr>
            <a:endParaRPr lang="en-US" sz="1100" dirty="0">
              <a:solidFill>
                <a:srgbClr val="343A65"/>
              </a:solidFill>
            </a:endParaRPr>
          </a:p>
          <a:p>
            <a:endParaRPr lang="en-US" sz="1100" dirty="0">
              <a:solidFill>
                <a:srgbClr val="343A65"/>
              </a:solidFill>
              <a:cs typeface="Arial"/>
            </a:endParaRPr>
          </a:p>
          <a:p>
            <a:endParaRPr lang="en-US" sz="1100" dirty="0">
              <a:solidFill>
                <a:srgbClr val="343A65"/>
              </a:solidFill>
              <a:cs typeface="Arial"/>
            </a:endParaRPr>
          </a:p>
          <a:p>
            <a:endParaRPr lang="en-US" sz="1100" dirty="0">
              <a:solidFill>
                <a:srgbClr val="343A65"/>
              </a:solidFill>
              <a:cs typeface="Arial"/>
            </a:endParaRPr>
          </a:p>
          <a:p>
            <a:endParaRPr lang="en-US" sz="1100" dirty="0">
              <a:solidFill>
                <a:srgbClr val="343A65"/>
              </a:solidFill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5261067" y="3931577"/>
            <a:ext cx="7261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343A65"/>
                </a:solidFill>
              </a:rPr>
              <a:t>2%</a:t>
            </a:r>
            <a:endParaRPr lang="en-GB" sz="1600" b="1" dirty="0">
              <a:solidFill>
                <a:srgbClr val="343A65"/>
              </a:solidFill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5261067" y="4536359"/>
            <a:ext cx="7261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343A65"/>
                </a:solidFill>
              </a:rPr>
              <a:t>1%</a:t>
            </a:r>
            <a:endParaRPr lang="en-GB" sz="1600" b="1" dirty="0">
              <a:solidFill>
                <a:srgbClr val="343A65"/>
              </a:solidFill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5261067" y="5082307"/>
            <a:ext cx="7261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343A65"/>
                </a:solidFill>
              </a:rPr>
              <a:t>0.5%</a:t>
            </a:r>
            <a:endParaRPr lang="en-GB" sz="1600" b="1" dirty="0">
              <a:solidFill>
                <a:srgbClr val="343A65"/>
              </a:solidFill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5261067" y="4323085"/>
            <a:ext cx="7261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343A65"/>
                </a:solidFill>
              </a:rPr>
              <a:t>1%</a:t>
            </a:r>
            <a:endParaRPr lang="en-GB" sz="1600" b="1" dirty="0">
              <a:solidFill>
                <a:srgbClr val="343A65"/>
              </a:solidFill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5452796" y="2579717"/>
            <a:ext cx="7261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343A65"/>
                </a:solidFill>
              </a:rPr>
              <a:t>4%</a:t>
            </a:r>
            <a:endParaRPr lang="en-GB" sz="1600" b="1" dirty="0">
              <a:solidFill>
                <a:srgbClr val="343A65"/>
              </a:solidFill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5452796" y="2818455"/>
            <a:ext cx="7261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343A65"/>
                </a:solidFill>
              </a:rPr>
              <a:t>4%</a:t>
            </a:r>
            <a:endParaRPr lang="en-GB" sz="1600" b="1" dirty="0">
              <a:solidFill>
                <a:srgbClr val="343A65"/>
              </a:solidFill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10175640" y="1971772"/>
            <a:ext cx="7261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343A65"/>
                </a:solidFill>
              </a:rPr>
              <a:t>90%</a:t>
            </a:r>
            <a:endParaRPr lang="en-GB" sz="1600" b="1" dirty="0">
              <a:solidFill>
                <a:srgbClr val="343A65"/>
              </a:solidFill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5261067" y="4865960"/>
            <a:ext cx="7261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343A65"/>
                </a:solidFill>
              </a:rPr>
              <a:t>1%</a:t>
            </a:r>
            <a:endParaRPr lang="en-GB" sz="1600" b="1" dirty="0">
              <a:solidFill>
                <a:srgbClr val="343A65"/>
              </a:solidFill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5328968" y="3171757"/>
            <a:ext cx="7261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343A65"/>
                </a:solidFill>
              </a:rPr>
              <a:t>3%</a:t>
            </a:r>
            <a:endParaRPr lang="en-GB" sz="1600" b="1" dirty="0">
              <a:solidFill>
                <a:srgbClr val="343A6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317668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6A1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604157" y="2644170"/>
            <a:ext cx="80499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spc="600" dirty="0">
                <a:solidFill>
                  <a:schemeClr val="bg1"/>
                </a:solidFill>
              </a:rPr>
              <a:t>SHELTER</a:t>
            </a:r>
            <a:endParaRPr lang="en-GB" sz="4800" spc="600" dirty="0">
              <a:solidFill>
                <a:schemeClr val="bg1"/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767443" y="3475167"/>
            <a:ext cx="2419510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B8D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TextBox 10"/>
          <p:cNvSpPr txBox="1"/>
          <p:nvPr/>
        </p:nvSpPr>
        <p:spPr>
          <a:xfrm>
            <a:off x="604157" y="3013501"/>
            <a:ext cx="80499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spc="600" dirty="0">
                <a:solidFill>
                  <a:srgbClr val="B9D67D"/>
                </a:solidFill>
              </a:rPr>
              <a:t>ENERGY</a:t>
            </a:r>
            <a:endParaRPr lang="en-GB" sz="4800" spc="600" dirty="0">
              <a:solidFill>
                <a:srgbClr val="B9D67D"/>
              </a:solidFill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767443" y="3844498"/>
            <a:ext cx="2289266" cy="0"/>
          </a:xfrm>
          <a:prstGeom prst="line">
            <a:avLst/>
          </a:prstGeom>
          <a:ln w="25400">
            <a:solidFill>
              <a:srgbClr val="B9D6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651273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4333" y="3231183"/>
            <a:ext cx="8949411" cy="1818634"/>
          </a:xfrm>
          <a:prstGeom prst="rect">
            <a:avLst/>
          </a:prstGeom>
        </p:spPr>
      </p:pic>
      <p:sp>
        <p:nvSpPr>
          <p:cNvPr id="85" name="TextBox 84"/>
          <p:cNvSpPr txBox="1"/>
          <p:nvPr/>
        </p:nvSpPr>
        <p:spPr>
          <a:xfrm>
            <a:off x="388237" y="286541"/>
            <a:ext cx="80499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pc="600" dirty="0">
                <a:solidFill>
                  <a:srgbClr val="6B8DC4"/>
                </a:solidFill>
              </a:rPr>
              <a:t>ENERGY</a:t>
            </a:r>
            <a:endParaRPr lang="en-GB" sz="2400" b="1" spc="600" dirty="0">
              <a:solidFill>
                <a:srgbClr val="6B8DC4"/>
              </a:solidFill>
            </a:endParaRPr>
          </a:p>
        </p:txBody>
      </p:sp>
      <p:cxnSp>
        <p:nvCxnSpPr>
          <p:cNvPr id="86" name="Straight Connector 85"/>
          <p:cNvCxnSpPr/>
          <p:nvPr/>
        </p:nvCxnSpPr>
        <p:spPr>
          <a:xfrm flipV="1">
            <a:off x="500743" y="748206"/>
            <a:ext cx="1360141" cy="8316"/>
          </a:xfrm>
          <a:prstGeom prst="line">
            <a:avLst/>
          </a:prstGeom>
          <a:ln w="25400">
            <a:solidFill>
              <a:srgbClr val="6B8D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3639629" y="1846111"/>
            <a:ext cx="756515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spc="600" dirty="0">
                <a:solidFill>
                  <a:srgbClr val="43476B"/>
                </a:solidFill>
              </a:rPr>
              <a:t>AVERAGE HOURS (PER DAY) OF ELECTRICITY  POWER-CUT (OUTAGE) BY GOVERNORATE</a:t>
            </a:r>
            <a:endParaRPr lang="en-US" dirty="0"/>
          </a:p>
        </p:txBody>
      </p:sp>
      <p:sp>
        <p:nvSpPr>
          <p:cNvPr id="122" name="TextBox 121"/>
          <p:cNvSpPr txBox="1"/>
          <p:nvPr/>
        </p:nvSpPr>
        <p:spPr>
          <a:xfrm>
            <a:off x="3159792" y="5217458"/>
            <a:ext cx="4866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343A65"/>
                </a:solidFill>
              </a:rPr>
              <a:t>Total</a:t>
            </a:r>
          </a:p>
        </p:txBody>
      </p:sp>
      <p:sp>
        <p:nvSpPr>
          <p:cNvPr id="123" name="TextBox 122"/>
          <p:cNvSpPr txBox="1"/>
          <p:nvPr/>
        </p:nvSpPr>
        <p:spPr>
          <a:xfrm>
            <a:off x="4151335" y="5217458"/>
            <a:ext cx="5395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343A65"/>
                </a:solidFill>
              </a:rPr>
              <a:t>Akkar</a:t>
            </a:r>
          </a:p>
        </p:txBody>
      </p:sp>
      <p:sp>
        <p:nvSpPr>
          <p:cNvPr id="124" name="TextBox 123"/>
          <p:cNvSpPr txBox="1"/>
          <p:nvPr/>
        </p:nvSpPr>
        <p:spPr>
          <a:xfrm>
            <a:off x="5019786" y="5212774"/>
            <a:ext cx="7922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rgbClr val="343A65"/>
                </a:solidFill>
              </a:rPr>
              <a:t>Baalbek-</a:t>
            </a:r>
          </a:p>
          <a:p>
            <a:pPr algn="ctr"/>
            <a:r>
              <a:rPr lang="en-US" sz="1200" dirty="0">
                <a:solidFill>
                  <a:srgbClr val="343A65"/>
                </a:solidFill>
              </a:rPr>
              <a:t>El Hermel</a:t>
            </a:r>
          </a:p>
        </p:txBody>
      </p:sp>
      <p:sp>
        <p:nvSpPr>
          <p:cNvPr id="125" name="TextBox 124"/>
          <p:cNvSpPr txBox="1"/>
          <p:nvPr/>
        </p:nvSpPr>
        <p:spPr>
          <a:xfrm>
            <a:off x="6182988" y="5217458"/>
            <a:ext cx="5645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343A65"/>
                </a:solidFill>
              </a:rPr>
              <a:t>Beirut</a:t>
            </a:r>
          </a:p>
        </p:txBody>
      </p:sp>
      <p:sp>
        <p:nvSpPr>
          <p:cNvPr id="126" name="TextBox 125"/>
          <p:cNvSpPr txBox="1"/>
          <p:nvPr/>
        </p:nvSpPr>
        <p:spPr>
          <a:xfrm>
            <a:off x="7161865" y="5217458"/>
            <a:ext cx="5603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343A65"/>
                </a:solidFill>
              </a:rPr>
              <a:t>Bekaa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8139266" y="5217458"/>
            <a:ext cx="7539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rgbClr val="343A65"/>
                </a:solidFill>
              </a:rPr>
              <a:t>El</a:t>
            </a:r>
          </a:p>
          <a:p>
            <a:pPr algn="ctr"/>
            <a:r>
              <a:rPr lang="en-US" sz="1200" dirty="0">
                <a:solidFill>
                  <a:srgbClr val="343A65"/>
                </a:solidFill>
              </a:rPr>
              <a:t>Nabatieh</a:t>
            </a:r>
          </a:p>
        </p:txBody>
      </p:sp>
      <p:sp>
        <p:nvSpPr>
          <p:cNvPr id="128" name="TextBox 127"/>
          <p:cNvSpPr txBox="1"/>
          <p:nvPr/>
        </p:nvSpPr>
        <p:spPr>
          <a:xfrm>
            <a:off x="9207409" y="5217458"/>
            <a:ext cx="7216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rgbClr val="343A65"/>
                </a:solidFill>
              </a:rPr>
              <a:t>Mount</a:t>
            </a:r>
          </a:p>
          <a:p>
            <a:pPr algn="ctr"/>
            <a:r>
              <a:rPr lang="en-US" sz="1200" dirty="0">
                <a:solidFill>
                  <a:srgbClr val="343A65"/>
                </a:solidFill>
              </a:rPr>
              <a:t>Lebanon</a:t>
            </a:r>
          </a:p>
        </p:txBody>
      </p:sp>
      <p:sp>
        <p:nvSpPr>
          <p:cNvPr id="129" name="TextBox 128"/>
          <p:cNvSpPr txBox="1"/>
          <p:nvPr/>
        </p:nvSpPr>
        <p:spPr>
          <a:xfrm>
            <a:off x="10230723" y="5217458"/>
            <a:ext cx="5501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343A65"/>
                </a:solidFill>
              </a:rPr>
              <a:t>North</a:t>
            </a:r>
          </a:p>
        </p:txBody>
      </p:sp>
      <p:sp>
        <p:nvSpPr>
          <p:cNvPr id="130" name="TextBox 129"/>
          <p:cNvSpPr txBox="1"/>
          <p:nvPr/>
        </p:nvSpPr>
        <p:spPr>
          <a:xfrm>
            <a:off x="11235653" y="5217458"/>
            <a:ext cx="5485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343A65"/>
                </a:solidFill>
              </a:rPr>
              <a:t>South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3362819" y="3272746"/>
            <a:ext cx="586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43A65"/>
                </a:solidFill>
              </a:rPr>
              <a:t>15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4370494" y="2871016"/>
            <a:ext cx="586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43A65"/>
                </a:solidFill>
              </a:rPr>
              <a:t>19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5387559" y="3049381"/>
            <a:ext cx="586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43A65"/>
                </a:solidFill>
              </a:rPr>
              <a:t>17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6416983" y="3173589"/>
            <a:ext cx="586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43A65"/>
                </a:solidFill>
              </a:rPr>
              <a:t>16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7429058" y="3472801"/>
            <a:ext cx="586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43A65"/>
                </a:solidFill>
              </a:rPr>
              <a:t>13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8461391" y="3564359"/>
            <a:ext cx="586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43A65"/>
                </a:solidFill>
              </a:rPr>
              <a:t>12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9465519" y="3272746"/>
            <a:ext cx="586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43A65"/>
                </a:solidFill>
              </a:rPr>
              <a:t>15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10487723" y="3158708"/>
            <a:ext cx="586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43A65"/>
                </a:solidFill>
              </a:rPr>
              <a:t>16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11509927" y="3530932"/>
            <a:ext cx="586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43A65"/>
                </a:solidFill>
              </a:rPr>
              <a:t>12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388237" y="827798"/>
            <a:ext cx="80499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pc="600" dirty="0">
                <a:solidFill>
                  <a:srgbClr val="6FC4BF"/>
                </a:solidFill>
              </a:rPr>
              <a:t>OUTAGE</a:t>
            </a:r>
          </a:p>
        </p:txBody>
      </p:sp>
      <p:sp>
        <p:nvSpPr>
          <p:cNvPr id="91" name="Rectangle 90"/>
          <p:cNvSpPr/>
          <p:nvPr/>
        </p:nvSpPr>
        <p:spPr>
          <a:xfrm>
            <a:off x="212325" y="3782175"/>
            <a:ext cx="233901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800"/>
              </a:spcAft>
            </a:pPr>
            <a:r>
              <a:rPr lang="en-US" sz="2400" dirty="0">
                <a:solidFill>
                  <a:srgbClr val="343A65"/>
                </a:solidFill>
                <a:latin typeface="Calibri" charset="0"/>
              </a:rPr>
              <a:t>of households live in the dark</a:t>
            </a:r>
            <a:endParaRPr lang="en-US" sz="2400" dirty="0">
              <a:solidFill>
                <a:srgbClr val="6B8DC4"/>
              </a:solidFill>
              <a:cs typeface="Arial"/>
            </a:endParaRPr>
          </a:p>
        </p:txBody>
      </p:sp>
      <p:sp>
        <p:nvSpPr>
          <p:cNvPr id="92" name="Rectangle 91"/>
          <p:cNvSpPr/>
          <p:nvPr/>
        </p:nvSpPr>
        <p:spPr>
          <a:xfrm>
            <a:off x="-630663" y="3115783"/>
            <a:ext cx="4100636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dirty="0">
                <a:solidFill>
                  <a:srgbClr val="6B8DC4"/>
                </a:solidFill>
                <a:cs typeface="Arial"/>
              </a:rPr>
              <a:t>12%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2937" y="2400273"/>
            <a:ext cx="469900" cy="698500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3084633" y="4040686"/>
            <a:ext cx="586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43A65"/>
                </a:solidFill>
              </a:rPr>
              <a:t>7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816822" y="4223385"/>
            <a:ext cx="586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43A65"/>
                </a:solidFill>
              </a:rPr>
              <a:t>5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851484" y="4035952"/>
            <a:ext cx="586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43A65"/>
                </a:solidFill>
              </a:rPr>
              <a:t>7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104536" y="3900264"/>
            <a:ext cx="586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43A65"/>
                </a:solidFill>
              </a:rPr>
              <a:t>8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136859" y="3943788"/>
            <a:ext cx="586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43A65"/>
                </a:solidFill>
              </a:rPr>
              <a:t>8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868353" y="4144686"/>
            <a:ext cx="586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43A65"/>
                </a:solidFill>
              </a:rPr>
              <a:t>6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848098" y="4197673"/>
            <a:ext cx="586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43A65"/>
                </a:solidFill>
              </a:rPr>
              <a:t>5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129019" y="3472801"/>
            <a:ext cx="586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43A65"/>
                </a:solidFill>
              </a:rPr>
              <a:t>13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6880662" y="4401487"/>
            <a:ext cx="586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43A65"/>
                </a:solidFill>
              </a:rPr>
              <a:t>3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7175885" y="4530834"/>
            <a:ext cx="586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43A65"/>
                </a:solidFill>
              </a:rPr>
              <a:t>2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7929922" y="4197673"/>
            <a:ext cx="586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43A65"/>
                </a:solidFill>
              </a:rPr>
              <a:t>5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8168135" y="4308603"/>
            <a:ext cx="586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43A65"/>
                </a:solidFill>
              </a:rPr>
              <a:t>4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8931952" y="4197673"/>
            <a:ext cx="586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43A65"/>
                </a:solidFill>
              </a:rPr>
              <a:t>5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9211490" y="3943788"/>
            <a:ext cx="586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43A65"/>
                </a:solidFill>
              </a:rPr>
              <a:t>8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9974330" y="3842133"/>
            <a:ext cx="586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43A65"/>
                </a:solidFill>
              </a:rPr>
              <a:t>9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0212646" y="3842133"/>
            <a:ext cx="586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43A65"/>
                </a:solidFill>
              </a:rPr>
              <a:t>9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0967667" y="4197673"/>
            <a:ext cx="586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43A65"/>
                </a:solidFill>
              </a:rPr>
              <a:t>5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11277794" y="4401487"/>
            <a:ext cx="586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43A65"/>
                </a:solidFill>
              </a:rPr>
              <a:t>3</a:t>
            </a:r>
            <a:endParaRPr lang="en-GB" b="1" dirty="0">
              <a:solidFill>
                <a:srgbClr val="343A65"/>
              </a:solidFill>
            </a:endParaRPr>
          </a:p>
        </p:txBody>
      </p:sp>
      <p:grpSp>
        <p:nvGrpSpPr>
          <p:cNvPr id="47" name="Group 46"/>
          <p:cNvGrpSpPr/>
          <p:nvPr/>
        </p:nvGrpSpPr>
        <p:grpSpPr>
          <a:xfrm>
            <a:off x="9301859" y="5832668"/>
            <a:ext cx="2708726" cy="276999"/>
            <a:chOff x="8580263" y="6351521"/>
            <a:chExt cx="2708726" cy="276999"/>
          </a:xfrm>
        </p:grpSpPr>
        <p:sp>
          <p:nvSpPr>
            <p:cNvPr id="49" name="TextBox 48"/>
            <p:cNvSpPr txBox="1"/>
            <p:nvPr/>
          </p:nvSpPr>
          <p:spPr>
            <a:xfrm>
              <a:off x="8824211" y="6351521"/>
              <a:ext cx="49885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343A65"/>
                  </a:solidFill>
                </a:rPr>
                <a:t>2020</a:t>
              </a: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9830212" y="6351521"/>
              <a:ext cx="49885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343A65"/>
                  </a:solidFill>
                </a:rPr>
                <a:t>2021</a:t>
              </a: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8580263" y="6364773"/>
              <a:ext cx="261333" cy="261333"/>
            </a:xfrm>
            <a:prstGeom prst="rect">
              <a:avLst/>
            </a:prstGeom>
            <a:solidFill>
              <a:srgbClr val="69C3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9568879" y="6364773"/>
              <a:ext cx="261333" cy="261333"/>
            </a:xfrm>
            <a:prstGeom prst="rect">
              <a:avLst/>
            </a:prstGeom>
            <a:solidFill>
              <a:srgbClr val="6B8D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10790134" y="6351521"/>
              <a:ext cx="49885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343A65"/>
                  </a:solidFill>
                </a:rPr>
                <a:t>2022</a:t>
              </a:r>
            </a:p>
          </p:txBody>
        </p:sp>
        <p:sp>
          <p:nvSpPr>
            <p:cNvPr id="55" name="Rectangle 54"/>
            <p:cNvSpPr/>
            <p:nvPr/>
          </p:nvSpPr>
          <p:spPr>
            <a:xfrm>
              <a:off x="10528801" y="6364773"/>
              <a:ext cx="261333" cy="261333"/>
            </a:xfrm>
            <a:prstGeom prst="rect">
              <a:avLst/>
            </a:prstGeom>
            <a:solidFill>
              <a:srgbClr val="343A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69697065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237" y="3987617"/>
            <a:ext cx="11415445" cy="1751613"/>
          </a:xfrm>
          <a:prstGeom prst="rect">
            <a:avLst/>
          </a:prstGeom>
        </p:spPr>
      </p:pic>
      <p:sp>
        <p:nvSpPr>
          <p:cNvPr id="85" name="TextBox 84"/>
          <p:cNvSpPr txBox="1"/>
          <p:nvPr/>
        </p:nvSpPr>
        <p:spPr>
          <a:xfrm>
            <a:off x="388237" y="286541"/>
            <a:ext cx="80499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pc="600" dirty="0">
                <a:solidFill>
                  <a:srgbClr val="6B8DC4"/>
                </a:solidFill>
              </a:rPr>
              <a:t>ENERGY</a:t>
            </a:r>
            <a:endParaRPr lang="en-GB" sz="2400" b="1" spc="600" dirty="0">
              <a:solidFill>
                <a:srgbClr val="6B8DC4"/>
              </a:solidFill>
            </a:endParaRPr>
          </a:p>
        </p:txBody>
      </p:sp>
      <p:cxnSp>
        <p:nvCxnSpPr>
          <p:cNvPr id="86" name="Straight Connector 85"/>
          <p:cNvCxnSpPr/>
          <p:nvPr/>
        </p:nvCxnSpPr>
        <p:spPr>
          <a:xfrm flipV="1">
            <a:off x="500743" y="748206"/>
            <a:ext cx="1360141" cy="8316"/>
          </a:xfrm>
          <a:prstGeom prst="line">
            <a:avLst/>
          </a:prstGeom>
          <a:ln w="25400">
            <a:solidFill>
              <a:srgbClr val="6B8D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2505048" y="3338519"/>
            <a:ext cx="72062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spc="600" dirty="0">
                <a:solidFill>
                  <a:srgbClr val="43476B"/>
                </a:solidFill>
              </a:rPr>
              <a:t>ACCESS TO ELECTRICITY PER GOVERNORATE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753312" y="3812494"/>
            <a:ext cx="4425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rgbClr val="343A65"/>
                </a:solidFill>
              </a:rPr>
              <a:t>97%</a:t>
            </a:r>
            <a:endParaRPr lang="en-GB" sz="1100" b="1" dirty="0">
              <a:solidFill>
                <a:srgbClr val="343A65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45312" y="3808981"/>
            <a:ext cx="4425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rgbClr val="343A65"/>
                </a:solidFill>
              </a:rPr>
              <a:t>96%</a:t>
            </a:r>
            <a:endParaRPr lang="en-GB" sz="1100" b="1" dirty="0">
              <a:solidFill>
                <a:srgbClr val="343A65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499312" y="3808981"/>
            <a:ext cx="4425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rgbClr val="343A65"/>
                </a:solidFill>
              </a:rPr>
              <a:t>96%</a:t>
            </a:r>
            <a:endParaRPr lang="en-GB" sz="1100" b="1" dirty="0">
              <a:solidFill>
                <a:srgbClr val="343A65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937244" y="3996501"/>
            <a:ext cx="4425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rgbClr val="343A65"/>
                </a:solidFill>
              </a:rPr>
              <a:t>88%</a:t>
            </a:r>
            <a:endParaRPr lang="en-GB" sz="1100" b="1" dirty="0">
              <a:solidFill>
                <a:srgbClr val="343A65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1569011" y="3808981"/>
            <a:ext cx="4425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rgbClr val="343A65"/>
                </a:solidFill>
              </a:rPr>
              <a:t>97%</a:t>
            </a:r>
            <a:endParaRPr lang="en-GB" sz="1100" b="1" dirty="0">
              <a:solidFill>
                <a:srgbClr val="343A65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819175" y="3808981"/>
            <a:ext cx="4425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rgbClr val="343A65"/>
                </a:solidFill>
              </a:rPr>
              <a:t>97%</a:t>
            </a:r>
            <a:endParaRPr lang="en-GB" sz="1100" b="1" dirty="0">
              <a:solidFill>
                <a:srgbClr val="343A65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2062514" y="3776922"/>
            <a:ext cx="4425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rgbClr val="343A65"/>
                </a:solidFill>
              </a:rPr>
              <a:t>98%</a:t>
            </a:r>
            <a:endParaRPr lang="en-GB" sz="1100" b="1" dirty="0">
              <a:solidFill>
                <a:srgbClr val="343A65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3118828" y="3780218"/>
            <a:ext cx="4425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rgbClr val="343A65"/>
                </a:solidFill>
              </a:rPr>
              <a:t>99%</a:t>
            </a:r>
            <a:endParaRPr lang="en-GB" sz="1100" b="1" dirty="0">
              <a:solidFill>
                <a:srgbClr val="343A65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2883598" y="3979301"/>
            <a:ext cx="4425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rgbClr val="343A65"/>
                </a:solidFill>
              </a:rPr>
              <a:t>88%</a:t>
            </a:r>
            <a:endParaRPr lang="en-GB" sz="1100" b="1" dirty="0">
              <a:solidFill>
                <a:srgbClr val="343A65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3363256" y="3932492"/>
            <a:ext cx="4425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rgbClr val="343A65"/>
                </a:solidFill>
              </a:rPr>
              <a:t>91%</a:t>
            </a:r>
            <a:endParaRPr lang="en-GB" sz="1100" b="1" dirty="0">
              <a:solidFill>
                <a:srgbClr val="343A65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4191963" y="3914910"/>
            <a:ext cx="4425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rgbClr val="343A65"/>
                </a:solidFill>
              </a:rPr>
              <a:t>92%</a:t>
            </a:r>
            <a:endParaRPr lang="en-GB" sz="1100" b="1" dirty="0">
              <a:solidFill>
                <a:srgbClr val="343A65"/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4443303" y="3788459"/>
            <a:ext cx="4425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rgbClr val="343A65"/>
                </a:solidFill>
              </a:rPr>
              <a:t>98%</a:t>
            </a:r>
            <a:endParaRPr lang="en-GB" sz="1100" b="1" dirty="0">
              <a:solidFill>
                <a:srgbClr val="343A65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4694643" y="3865696"/>
            <a:ext cx="4425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rgbClr val="343A65"/>
                </a:solidFill>
              </a:rPr>
              <a:t>94%</a:t>
            </a:r>
            <a:endParaRPr lang="en-GB" sz="1100" b="1" dirty="0">
              <a:solidFill>
                <a:srgbClr val="343A65"/>
              </a:solidFill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5533427" y="3776922"/>
            <a:ext cx="4425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rgbClr val="343A65"/>
                </a:solidFill>
              </a:rPr>
              <a:t>99%</a:t>
            </a:r>
            <a:endParaRPr lang="en-GB" sz="1100" b="1" dirty="0">
              <a:solidFill>
                <a:srgbClr val="343A65"/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5782674" y="3771074"/>
            <a:ext cx="4425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rgbClr val="343A65"/>
                </a:solidFill>
              </a:rPr>
              <a:t>99%</a:t>
            </a:r>
            <a:endParaRPr lang="en-GB" sz="1100" b="1" dirty="0">
              <a:solidFill>
                <a:srgbClr val="343A65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6012241" y="3748541"/>
            <a:ext cx="5680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rgbClr val="343A65"/>
                </a:solidFill>
              </a:rPr>
              <a:t>100%</a:t>
            </a:r>
            <a:endParaRPr lang="en-GB" sz="1100" b="1" dirty="0">
              <a:solidFill>
                <a:srgbClr val="343A65"/>
              </a:solidFill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6788863" y="3729319"/>
            <a:ext cx="5680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rgbClr val="343A65"/>
                </a:solidFill>
              </a:rPr>
              <a:t>100%</a:t>
            </a:r>
            <a:endParaRPr lang="en-GB" sz="1100" b="1" dirty="0">
              <a:solidFill>
                <a:srgbClr val="343A65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7330103" y="3778483"/>
            <a:ext cx="4425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rgbClr val="343A65"/>
                </a:solidFill>
              </a:rPr>
              <a:t>98%</a:t>
            </a:r>
            <a:endParaRPr lang="en-GB" sz="1100" b="1" dirty="0">
              <a:solidFill>
                <a:srgbClr val="343A65"/>
              </a:solidFill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7108836" y="3831404"/>
            <a:ext cx="4425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rgbClr val="343A65"/>
                </a:solidFill>
              </a:rPr>
              <a:t>95%</a:t>
            </a:r>
            <a:endParaRPr lang="en-GB" sz="1100" b="1" dirty="0">
              <a:solidFill>
                <a:srgbClr val="343A65"/>
              </a:solidFill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8673109" y="3788038"/>
            <a:ext cx="4425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rgbClr val="343A65"/>
                </a:solidFill>
              </a:rPr>
              <a:t>98%</a:t>
            </a:r>
            <a:endParaRPr lang="en-GB" sz="1100" b="1" dirty="0">
              <a:solidFill>
                <a:srgbClr val="343A65"/>
              </a:solidFill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8416033" y="3798618"/>
            <a:ext cx="4425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rgbClr val="343A65"/>
                </a:solidFill>
              </a:rPr>
              <a:t>97%</a:t>
            </a:r>
            <a:endParaRPr lang="en-GB" sz="1100" b="1" dirty="0">
              <a:solidFill>
                <a:srgbClr val="343A65"/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8171763" y="3824987"/>
            <a:ext cx="4425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rgbClr val="343A65"/>
                </a:solidFill>
              </a:rPr>
              <a:t>96%</a:t>
            </a:r>
            <a:endParaRPr lang="en-GB" sz="1100" b="1" dirty="0">
              <a:solidFill>
                <a:srgbClr val="343A65"/>
              </a:solidFill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9973964" y="3836457"/>
            <a:ext cx="4425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rgbClr val="343A65"/>
                </a:solidFill>
              </a:rPr>
              <a:t>96%</a:t>
            </a:r>
            <a:endParaRPr lang="en-GB" sz="1100" b="1" dirty="0">
              <a:solidFill>
                <a:srgbClr val="343A65"/>
              </a:solidFill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9518011" y="3817443"/>
            <a:ext cx="4425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rgbClr val="343A65"/>
                </a:solidFill>
              </a:rPr>
              <a:t>97%</a:t>
            </a:r>
            <a:endParaRPr lang="en-GB" sz="1100" b="1" dirty="0">
              <a:solidFill>
                <a:srgbClr val="343A65"/>
              </a:solidFill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9764557" y="3905766"/>
            <a:ext cx="4425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rgbClr val="343A65"/>
                </a:solidFill>
              </a:rPr>
              <a:t>92%</a:t>
            </a:r>
            <a:endParaRPr lang="en-GB" sz="1100" b="1" dirty="0">
              <a:solidFill>
                <a:srgbClr val="343A65"/>
              </a:solidFill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11304095" y="3808981"/>
            <a:ext cx="4425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rgbClr val="343A65"/>
                </a:solidFill>
              </a:rPr>
              <a:t>97%</a:t>
            </a:r>
            <a:endParaRPr lang="en-GB" sz="1100" b="1" dirty="0">
              <a:solidFill>
                <a:srgbClr val="343A65"/>
              </a:solidFill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10886567" y="3769222"/>
            <a:ext cx="4425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rgbClr val="343A65"/>
                </a:solidFill>
              </a:rPr>
              <a:t>99%</a:t>
            </a:r>
            <a:endParaRPr lang="en-GB" sz="1100" b="1" dirty="0">
              <a:solidFill>
                <a:srgbClr val="343A65"/>
              </a:solidFill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11059564" y="4158325"/>
            <a:ext cx="4425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rgbClr val="343A65"/>
                </a:solidFill>
              </a:rPr>
              <a:t>78%</a:t>
            </a:r>
            <a:endParaRPr lang="en-GB" sz="1100" b="1" dirty="0">
              <a:solidFill>
                <a:srgbClr val="343A65"/>
              </a:solidFill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2283781" y="3865696"/>
            <a:ext cx="4425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rgbClr val="343A65"/>
                </a:solidFill>
              </a:rPr>
              <a:t>95%</a:t>
            </a:r>
            <a:endParaRPr lang="en-GB" sz="1100" b="1" dirty="0">
              <a:solidFill>
                <a:srgbClr val="343A65"/>
              </a:solidFill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3581226" y="4038532"/>
            <a:ext cx="4425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rgbClr val="343A65"/>
                </a:solidFill>
              </a:rPr>
              <a:t>85%</a:t>
            </a:r>
            <a:endParaRPr lang="en-GB" sz="1100" b="1" dirty="0">
              <a:solidFill>
                <a:srgbClr val="343A65"/>
              </a:solidFill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4931852" y="3942933"/>
            <a:ext cx="4425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rgbClr val="343A65"/>
                </a:solidFill>
              </a:rPr>
              <a:t>90%</a:t>
            </a:r>
            <a:endParaRPr lang="en-GB" sz="1100" b="1" dirty="0">
              <a:solidFill>
                <a:srgbClr val="343A65"/>
              </a:solidFill>
            </a:endParaRPr>
          </a:p>
        </p:txBody>
      </p:sp>
      <p:sp>
        <p:nvSpPr>
          <p:cNvPr id="112" name="TextBox 111"/>
          <p:cNvSpPr txBox="1"/>
          <p:nvPr/>
        </p:nvSpPr>
        <p:spPr>
          <a:xfrm>
            <a:off x="6215381" y="4133869"/>
            <a:ext cx="4425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rgbClr val="343A65"/>
                </a:solidFill>
              </a:rPr>
              <a:t>79%</a:t>
            </a:r>
            <a:endParaRPr lang="en-GB" sz="1100" b="1" dirty="0">
              <a:solidFill>
                <a:srgbClr val="343A65"/>
              </a:solidFill>
            </a:endParaRPr>
          </a:p>
        </p:txBody>
      </p:sp>
      <p:sp>
        <p:nvSpPr>
          <p:cNvPr id="118" name="TextBox 117"/>
          <p:cNvSpPr txBox="1"/>
          <p:nvPr/>
        </p:nvSpPr>
        <p:spPr>
          <a:xfrm>
            <a:off x="7581661" y="3769222"/>
            <a:ext cx="4425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rgbClr val="343A65"/>
                </a:solidFill>
              </a:rPr>
              <a:t>99%</a:t>
            </a:r>
            <a:endParaRPr lang="en-GB" sz="1100" b="1" dirty="0">
              <a:solidFill>
                <a:srgbClr val="343A65"/>
              </a:solidFill>
            </a:endParaRPr>
          </a:p>
        </p:txBody>
      </p:sp>
      <p:sp>
        <p:nvSpPr>
          <p:cNvPr id="119" name="TextBox 118"/>
          <p:cNvSpPr txBox="1"/>
          <p:nvPr/>
        </p:nvSpPr>
        <p:spPr>
          <a:xfrm>
            <a:off x="8871373" y="4003064"/>
            <a:ext cx="4425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rgbClr val="343A65"/>
                </a:solidFill>
              </a:rPr>
              <a:t>86%</a:t>
            </a:r>
            <a:endParaRPr lang="en-GB" sz="1100" b="1" dirty="0">
              <a:solidFill>
                <a:srgbClr val="343A65"/>
              </a:solidFill>
            </a:endParaRPr>
          </a:p>
        </p:txBody>
      </p:sp>
      <p:sp>
        <p:nvSpPr>
          <p:cNvPr id="120" name="TextBox 119"/>
          <p:cNvSpPr txBox="1"/>
          <p:nvPr/>
        </p:nvSpPr>
        <p:spPr>
          <a:xfrm>
            <a:off x="10236882" y="3817443"/>
            <a:ext cx="4425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rgbClr val="343A65"/>
                </a:solidFill>
              </a:rPr>
              <a:t>97%</a:t>
            </a:r>
            <a:endParaRPr lang="en-GB" sz="1100" b="1" dirty="0">
              <a:solidFill>
                <a:srgbClr val="343A65"/>
              </a:solidFill>
            </a:endParaRPr>
          </a:p>
        </p:txBody>
      </p:sp>
      <p:sp>
        <p:nvSpPr>
          <p:cNvPr id="121" name="TextBox 120"/>
          <p:cNvSpPr txBox="1"/>
          <p:nvPr/>
        </p:nvSpPr>
        <p:spPr>
          <a:xfrm>
            <a:off x="11569912" y="3844419"/>
            <a:ext cx="4425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rgbClr val="343A65"/>
                </a:solidFill>
              </a:rPr>
              <a:t>96%</a:t>
            </a:r>
            <a:endParaRPr lang="en-GB" sz="1100" b="1" dirty="0">
              <a:solidFill>
                <a:srgbClr val="343A65"/>
              </a:solidFill>
            </a:endParaRPr>
          </a:p>
        </p:txBody>
      </p:sp>
      <p:sp>
        <p:nvSpPr>
          <p:cNvPr id="122" name="TextBox 121"/>
          <p:cNvSpPr txBox="1"/>
          <p:nvPr/>
        </p:nvSpPr>
        <p:spPr>
          <a:xfrm>
            <a:off x="509976" y="5850251"/>
            <a:ext cx="4866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343A65"/>
                </a:solidFill>
              </a:rPr>
              <a:t>Total</a:t>
            </a:r>
          </a:p>
        </p:txBody>
      </p:sp>
      <p:sp>
        <p:nvSpPr>
          <p:cNvPr id="123" name="TextBox 122"/>
          <p:cNvSpPr txBox="1"/>
          <p:nvPr/>
        </p:nvSpPr>
        <p:spPr>
          <a:xfrm>
            <a:off x="1856003" y="5850251"/>
            <a:ext cx="5395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343A65"/>
                </a:solidFill>
              </a:rPr>
              <a:t>Akkar</a:t>
            </a:r>
          </a:p>
        </p:txBody>
      </p:sp>
      <p:sp>
        <p:nvSpPr>
          <p:cNvPr id="124" name="TextBox 123"/>
          <p:cNvSpPr txBox="1"/>
          <p:nvPr/>
        </p:nvSpPr>
        <p:spPr>
          <a:xfrm>
            <a:off x="2998770" y="5811937"/>
            <a:ext cx="7922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rgbClr val="343A65"/>
                </a:solidFill>
              </a:rPr>
              <a:t>Baalbek-</a:t>
            </a:r>
          </a:p>
          <a:p>
            <a:pPr algn="ctr"/>
            <a:r>
              <a:rPr lang="en-US" sz="1200" dirty="0">
                <a:solidFill>
                  <a:srgbClr val="343A65"/>
                </a:solidFill>
              </a:rPr>
              <a:t>El Hermel</a:t>
            </a:r>
          </a:p>
        </p:txBody>
      </p:sp>
      <p:sp>
        <p:nvSpPr>
          <p:cNvPr id="125" name="TextBox 124"/>
          <p:cNvSpPr txBox="1"/>
          <p:nvPr/>
        </p:nvSpPr>
        <p:spPr>
          <a:xfrm>
            <a:off x="4509185" y="5850251"/>
            <a:ext cx="5645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343A65"/>
                </a:solidFill>
              </a:rPr>
              <a:t>Beirut</a:t>
            </a:r>
          </a:p>
        </p:txBody>
      </p:sp>
      <p:sp>
        <p:nvSpPr>
          <p:cNvPr id="126" name="TextBox 125"/>
          <p:cNvSpPr txBox="1"/>
          <p:nvPr/>
        </p:nvSpPr>
        <p:spPr>
          <a:xfrm>
            <a:off x="5802894" y="5850251"/>
            <a:ext cx="5603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343A65"/>
                </a:solidFill>
              </a:rPr>
              <a:t>Bekaa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7005642" y="5850251"/>
            <a:ext cx="8997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343A65"/>
                </a:solidFill>
              </a:rPr>
              <a:t>El Nabatieh</a:t>
            </a:r>
          </a:p>
        </p:txBody>
      </p:sp>
      <p:sp>
        <p:nvSpPr>
          <p:cNvPr id="128" name="TextBox 127"/>
          <p:cNvSpPr txBox="1"/>
          <p:nvPr/>
        </p:nvSpPr>
        <p:spPr>
          <a:xfrm>
            <a:off x="8185254" y="5850251"/>
            <a:ext cx="11803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343A65"/>
                </a:solidFill>
              </a:rPr>
              <a:t>Mount Lebanon</a:t>
            </a:r>
          </a:p>
        </p:txBody>
      </p:sp>
      <p:sp>
        <p:nvSpPr>
          <p:cNvPr id="129" name="TextBox 128"/>
          <p:cNvSpPr txBox="1"/>
          <p:nvPr/>
        </p:nvSpPr>
        <p:spPr>
          <a:xfrm>
            <a:off x="9806326" y="5850251"/>
            <a:ext cx="5501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343A65"/>
                </a:solidFill>
              </a:rPr>
              <a:t>North</a:t>
            </a:r>
          </a:p>
        </p:txBody>
      </p:sp>
      <p:sp>
        <p:nvSpPr>
          <p:cNvPr id="130" name="TextBox 129"/>
          <p:cNvSpPr txBox="1"/>
          <p:nvPr/>
        </p:nvSpPr>
        <p:spPr>
          <a:xfrm>
            <a:off x="11183420" y="5850251"/>
            <a:ext cx="5485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343A65"/>
                </a:solidFill>
              </a:rPr>
              <a:t>South</a:t>
            </a:r>
          </a:p>
        </p:txBody>
      </p:sp>
      <p:grpSp>
        <p:nvGrpSpPr>
          <p:cNvPr id="131" name="Group 130"/>
          <p:cNvGrpSpPr/>
          <p:nvPr/>
        </p:nvGrpSpPr>
        <p:grpSpPr>
          <a:xfrm>
            <a:off x="8231734" y="6282932"/>
            <a:ext cx="3764323" cy="276999"/>
            <a:chOff x="7524666" y="6364773"/>
            <a:chExt cx="3764323" cy="276999"/>
          </a:xfrm>
        </p:grpSpPr>
        <p:sp>
          <p:nvSpPr>
            <p:cNvPr id="133" name="TextBox 132"/>
            <p:cNvSpPr txBox="1"/>
            <p:nvPr/>
          </p:nvSpPr>
          <p:spPr>
            <a:xfrm>
              <a:off x="7769905" y="6364773"/>
              <a:ext cx="49885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343A65"/>
                  </a:solidFill>
                </a:rPr>
                <a:t>2019</a:t>
              </a:r>
            </a:p>
          </p:txBody>
        </p:sp>
        <p:sp>
          <p:nvSpPr>
            <p:cNvPr id="134" name="TextBox 133"/>
            <p:cNvSpPr txBox="1"/>
            <p:nvPr/>
          </p:nvSpPr>
          <p:spPr>
            <a:xfrm>
              <a:off x="8824211" y="6364773"/>
              <a:ext cx="49885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343A65"/>
                  </a:solidFill>
                </a:rPr>
                <a:t>2020</a:t>
              </a:r>
            </a:p>
          </p:txBody>
        </p:sp>
        <p:sp>
          <p:nvSpPr>
            <p:cNvPr id="135" name="TextBox 134"/>
            <p:cNvSpPr txBox="1"/>
            <p:nvPr/>
          </p:nvSpPr>
          <p:spPr>
            <a:xfrm>
              <a:off x="9830212" y="6364773"/>
              <a:ext cx="49885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343A65"/>
                  </a:solidFill>
                </a:rPr>
                <a:t>2021</a:t>
              </a:r>
            </a:p>
          </p:txBody>
        </p:sp>
        <p:sp>
          <p:nvSpPr>
            <p:cNvPr id="137" name="Rectangle 136"/>
            <p:cNvSpPr/>
            <p:nvPr/>
          </p:nvSpPr>
          <p:spPr>
            <a:xfrm>
              <a:off x="7524666" y="6364773"/>
              <a:ext cx="261333" cy="261333"/>
            </a:xfrm>
            <a:prstGeom prst="rect">
              <a:avLst/>
            </a:prstGeom>
            <a:solidFill>
              <a:srgbClr val="B9D6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8" name="Rectangle 137"/>
            <p:cNvSpPr/>
            <p:nvPr/>
          </p:nvSpPr>
          <p:spPr>
            <a:xfrm>
              <a:off x="8580263" y="6364773"/>
              <a:ext cx="261333" cy="261333"/>
            </a:xfrm>
            <a:prstGeom prst="rect">
              <a:avLst/>
            </a:prstGeom>
            <a:solidFill>
              <a:srgbClr val="69C3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9" name="Rectangle 138"/>
            <p:cNvSpPr/>
            <p:nvPr/>
          </p:nvSpPr>
          <p:spPr>
            <a:xfrm>
              <a:off x="9568879" y="6364773"/>
              <a:ext cx="261333" cy="261333"/>
            </a:xfrm>
            <a:prstGeom prst="rect">
              <a:avLst/>
            </a:prstGeom>
            <a:solidFill>
              <a:srgbClr val="6B8D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0" name="TextBox 139"/>
            <p:cNvSpPr txBox="1"/>
            <p:nvPr/>
          </p:nvSpPr>
          <p:spPr>
            <a:xfrm>
              <a:off x="10790134" y="6364773"/>
              <a:ext cx="49885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343A65"/>
                  </a:solidFill>
                </a:rPr>
                <a:t>2022</a:t>
              </a:r>
            </a:p>
          </p:txBody>
        </p:sp>
        <p:sp>
          <p:nvSpPr>
            <p:cNvPr id="141" name="Rectangle 140"/>
            <p:cNvSpPr/>
            <p:nvPr/>
          </p:nvSpPr>
          <p:spPr>
            <a:xfrm>
              <a:off x="10528801" y="6364773"/>
              <a:ext cx="261333" cy="261333"/>
            </a:xfrm>
            <a:prstGeom prst="rect">
              <a:avLst/>
            </a:prstGeom>
            <a:solidFill>
              <a:srgbClr val="343A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42" name="Picture 141"/>
          <p:cNvPicPr>
            <a:picLocks noChangeAspect="1"/>
          </p:cNvPicPr>
          <p:nvPr/>
        </p:nvPicPr>
        <p:blipFill rotWithShape="1">
          <a:blip r:embed="rId3"/>
          <a:srcRect b="13594"/>
          <a:stretch/>
        </p:blipFill>
        <p:spPr>
          <a:xfrm>
            <a:off x="4584467" y="1562528"/>
            <a:ext cx="2997200" cy="1393643"/>
          </a:xfrm>
          <a:prstGeom prst="rect">
            <a:avLst/>
          </a:prstGeom>
        </p:spPr>
      </p:pic>
      <p:sp>
        <p:nvSpPr>
          <p:cNvPr id="143" name="TextBox 142"/>
          <p:cNvSpPr txBox="1"/>
          <p:nvPr/>
        </p:nvSpPr>
        <p:spPr>
          <a:xfrm>
            <a:off x="4377452" y="1729222"/>
            <a:ext cx="586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43A65"/>
                </a:solidFill>
              </a:rPr>
              <a:t>96%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144" name="TextBox 143"/>
          <p:cNvSpPr txBox="1"/>
          <p:nvPr/>
        </p:nvSpPr>
        <p:spPr>
          <a:xfrm>
            <a:off x="5318173" y="1729222"/>
            <a:ext cx="586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43A65"/>
                </a:solidFill>
              </a:rPr>
              <a:t>96%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6339503" y="1671286"/>
            <a:ext cx="586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43A65"/>
                </a:solidFill>
              </a:rPr>
              <a:t>97%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146" name="TextBox 145"/>
          <p:cNvSpPr txBox="1"/>
          <p:nvPr/>
        </p:nvSpPr>
        <p:spPr>
          <a:xfrm>
            <a:off x="7356863" y="2388268"/>
            <a:ext cx="586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43A65"/>
                </a:solidFill>
              </a:rPr>
              <a:t>88%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148" name="Rectangle 147"/>
          <p:cNvSpPr/>
          <p:nvPr/>
        </p:nvSpPr>
        <p:spPr>
          <a:xfrm>
            <a:off x="3966537" y="1330153"/>
            <a:ext cx="42832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spc="600" dirty="0">
                <a:solidFill>
                  <a:srgbClr val="43476B"/>
                </a:solidFill>
              </a:rPr>
              <a:t>ACCESS TO ELECTRICITY*</a:t>
            </a:r>
            <a:endParaRPr lang="en-US" dirty="0"/>
          </a:p>
        </p:txBody>
      </p:sp>
      <p:sp>
        <p:nvSpPr>
          <p:cNvPr id="149" name="Rectangle 148"/>
          <p:cNvSpPr/>
          <p:nvPr/>
        </p:nvSpPr>
        <p:spPr>
          <a:xfrm>
            <a:off x="7905440" y="2572650"/>
            <a:ext cx="375053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43476B"/>
                </a:solidFill>
              </a:rPr>
              <a:t>*Access is defined by having a connection to the grid, to a diesel generator, or to any renewable electricity source. Even if the access is limited (ex: 1 hour)</a:t>
            </a:r>
          </a:p>
        </p:txBody>
      </p:sp>
      <p:sp>
        <p:nvSpPr>
          <p:cNvPr id="150" name="TextBox 149"/>
          <p:cNvSpPr txBox="1"/>
          <p:nvPr/>
        </p:nvSpPr>
        <p:spPr>
          <a:xfrm>
            <a:off x="4343880" y="2954104"/>
            <a:ext cx="5324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343A65"/>
                </a:solidFill>
              </a:rPr>
              <a:t>2019</a:t>
            </a:r>
          </a:p>
        </p:txBody>
      </p:sp>
      <p:sp>
        <p:nvSpPr>
          <p:cNvPr id="151" name="TextBox 150"/>
          <p:cNvSpPr txBox="1"/>
          <p:nvPr/>
        </p:nvSpPr>
        <p:spPr>
          <a:xfrm>
            <a:off x="5323605" y="2954104"/>
            <a:ext cx="5324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343A65"/>
                </a:solidFill>
              </a:rPr>
              <a:t>2020</a:t>
            </a:r>
          </a:p>
        </p:txBody>
      </p:sp>
      <p:sp>
        <p:nvSpPr>
          <p:cNvPr id="152" name="TextBox 151"/>
          <p:cNvSpPr txBox="1"/>
          <p:nvPr/>
        </p:nvSpPr>
        <p:spPr>
          <a:xfrm>
            <a:off x="6339504" y="2954104"/>
            <a:ext cx="5324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343A65"/>
                </a:solidFill>
              </a:rPr>
              <a:t>2021</a:t>
            </a:r>
          </a:p>
        </p:txBody>
      </p:sp>
      <p:sp>
        <p:nvSpPr>
          <p:cNvPr id="153" name="TextBox 152"/>
          <p:cNvSpPr txBox="1"/>
          <p:nvPr/>
        </p:nvSpPr>
        <p:spPr>
          <a:xfrm>
            <a:off x="7298667" y="2964917"/>
            <a:ext cx="5324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343A65"/>
                </a:solidFill>
              </a:rPr>
              <a:t>2022</a:t>
            </a:r>
          </a:p>
        </p:txBody>
      </p:sp>
      <p:sp>
        <p:nvSpPr>
          <p:cNvPr id="154" name="TextBox 153"/>
          <p:cNvSpPr txBox="1"/>
          <p:nvPr/>
        </p:nvSpPr>
        <p:spPr>
          <a:xfrm>
            <a:off x="388237" y="827798"/>
            <a:ext cx="80499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pc="600" dirty="0">
                <a:solidFill>
                  <a:srgbClr val="6FC4BF"/>
                </a:solidFill>
              </a:rPr>
              <a:t>ACCESS TO ELECTRICITY</a:t>
            </a:r>
          </a:p>
        </p:txBody>
      </p:sp>
    </p:spTree>
    <p:extLst>
      <p:ext uri="{BB962C8B-B14F-4D97-AF65-F5344CB8AC3E}">
        <p14:creationId xmlns:p14="http://schemas.microsoft.com/office/powerpoint/2010/main" val="83948401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2009" y="3112286"/>
            <a:ext cx="2581732" cy="118242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541" y="2667609"/>
            <a:ext cx="5934739" cy="2320298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D6A8362-847F-4F81-8A6B-DCBA8577B80D}"/>
              </a:ext>
            </a:extLst>
          </p:cNvPr>
          <p:cNvSpPr/>
          <p:nvPr/>
        </p:nvSpPr>
        <p:spPr>
          <a:xfrm>
            <a:off x="1459653" y="1661649"/>
            <a:ext cx="433352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spc="600" dirty="0">
                <a:solidFill>
                  <a:srgbClr val="43476B"/>
                </a:solidFill>
              </a:rPr>
              <a:t>HOURS OF ELECTRICITY PER DAY BY SOURCE 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513237" y="5110223"/>
            <a:ext cx="12559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43476B"/>
                </a:solidFill>
              </a:rPr>
              <a:t>Grid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2082028" y="5108900"/>
            <a:ext cx="12559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43476B"/>
                </a:solidFill>
              </a:rPr>
              <a:t>Generator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3685971" y="5108900"/>
            <a:ext cx="12559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43476B"/>
                </a:solidFill>
              </a:rPr>
              <a:t>Outage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388237" y="2618474"/>
            <a:ext cx="586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43A65"/>
                </a:solidFill>
              </a:rPr>
              <a:t>13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693490" y="2945046"/>
            <a:ext cx="586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43A65"/>
                </a:solidFill>
              </a:rPr>
              <a:t>11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1000669" y="3532875"/>
            <a:ext cx="586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43A65"/>
                </a:solidFill>
              </a:rPr>
              <a:t>7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1305922" y="4172955"/>
            <a:ext cx="586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43A65"/>
                </a:solidFill>
              </a:rPr>
              <a:t>3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2233395" y="2618474"/>
            <a:ext cx="586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43A65"/>
                </a:solidFill>
              </a:rPr>
              <a:t>13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1927179" y="3532875"/>
            <a:ext cx="586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43A65"/>
                </a:solidFill>
              </a:rPr>
              <a:t>7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2574515" y="2298277"/>
            <a:ext cx="586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43A65"/>
                </a:solidFill>
              </a:rPr>
              <a:t>15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4170124" y="3532875"/>
            <a:ext cx="586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43A65"/>
                </a:solidFill>
              </a:rPr>
              <a:t>7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3502406" y="4172955"/>
            <a:ext cx="586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43A65"/>
                </a:solidFill>
              </a:rPr>
              <a:t>3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3808622" y="3822589"/>
            <a:ext cx="586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43A65"/>
                </a:solidFill>
              </a:rPr>
              <a:t>5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2904795" y="3208635"/>
            <a:ext cx="586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43A65"/>
                </a:solidFill>
              </a:rPr>
              <a:t>9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4453474" y="2298277"/>
            <a:ext cx="586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43A65"/>
                </a:solidFill>
              </a:rPr>
              <a:t>15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6011705" y="2760380"/>
            <a:ext cx="586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43A65"/>
                </a:solidFill>
              </a:rPr>
              <a:t>12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5222293" y="5108900"/>
            <a:ext cx="14314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43476B"/>
                </a:solidFill>
              </a:rPr>
              <a:t>Solar PV or other renewable power</a:t>
            </a:r>
          </a:p>
        </p:txBody>
      </p:sp>
      <p:grpSp>
        <p:nvGrpSpPr>
          <p:cNvPr id="107" name="Group 106"/>
          <p:cNvGrpSpPr/>
          <p:nvPr/>
        </p:nvGrpSpPr>
        <p:grpSpPr>
          <a:xfrm>
            <a:off x="2829969" y="5691558"/>
            <a:ext cx="3764323" cy="276999"/>
            <a:chOff x="7524666" y="6351521"/>
            <a:chExt cx="3764323" cy="276999"/>
          </a:xfrm>
        </p:grpSpPr>
        <p:sp>
          <p:nvSpPr>
            <p:cNvPr id="109" name="TextBox 108"/>
            <p:cNvSpPr txBox="1"/>
            <p:nvPr/>
          </p:nvSpPr>
          <p:spPr>
            <a:xfrm>
              <a:off x="7769905" y="6351521"/>
              <a:ext cx="49885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343A65"/>
                  </a:solidFill>
                </a:rPr>
                <a:t>2019</a:t>
              </a:r>
            </a:p>
          </p:txBody>
        </p:sp>
        <p:sp>
          <p:nvSpPr>
            <p:cNvPr id="110" name="TextBox 109"/>
            <p:cNvSpPr txBox="1"/>
            <p:nvPr/>
          </p:nvSpPr>
          <p:spPr>
            <a:xfrm>
              <a:off x="8824211" y="6351521"/>
              <a:ext cx="49885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343A65"/>
                  </a:solidFill>
                </a:rPr>
                <a:t>2020</a:t>
              </a:r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9830212" y="6351521"/>
              <a:ext cx="49885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343A65"/>
                  </a:solidFill>
                </a:rPr>
                <a:t>2021</a:t>
              </a:r>
            </a:p>
          </p:txBody>
        </p:sp>
        <p:sp>
          <p:nvSpPr>
            <p:cNvPr id="113" name="Rectangle 112"/>
            <p:cNvSpPr/>
            <p:nvPr/>
          </p:nvSpPr>
          <p:spPr>
            <a:xfrm>
              <a:off x="7524666" y="6364773"/>
              <a:ext cx="261333" cy="261333"/>
            </a:xfrm>
            <a:prstGeom prst="rect">
              <a:avLst/>
            </a:prstGeom>
            <a:solidFill>
              <a:srgbClr val="B9D6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4" name="Rectangle 113"/>
            <p:cNvSpPr/>
            <p:nvPr/>
          </p:nvSpPr>
          <p:spPr>
            <a:xfrm>
              <a:off x="8580263" y="6364773"/>
              <a:ext cx="261333" cy="261333"/>
            </a:xfrm>
            <a:prstGeom prst="rect">
              <a:avLst/>
            </a:prstGeom>
            <a:solidFill>
              <a:srgbClr val="69C3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5" name="Rectangle 114"/>
            <p:cNvSpPr/>
            <p:nvPr/>
          </p:nvSpPr>
          <p:spPr>
            <a:xfrm>
              <a:off x="9568879" y="6364773"/>
              <a:ext cx="261333" cy="261333"/>
            </a:xfrm>
            <a:prstGeom prst="rect">
              <a:avLst/>
            </a:prstGeom>
            <a:solidFill>
              <a:srgbClr val="6B8D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10790134" y="6351521"/>
              <a:ext cx="49885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343A65"/>
                  </a:solidFill>
                </a:rPr>
                <a:t>2022</a:t>
              </a:r>
            </a:p>
          </p:txBody>
        </p:sp>
        <p:sp>
          <p:nvSpPr>
            <p:cNvPr id="117" name="Rectangle 116"/>
            <p:cNvSpPr/>
            <p:nvPr/>
          </p:nvSpPr>
          <p:spPr>
            <a:xfrm>
              <a:off x="10528801" y="6364773"/>
              <a:ext cx="261333" cy="261333"/>
            </a:xfrm>
            <a:prstGeom prst="rect">
              <a:avLst/>
            </a:prstGeom>
            <a:solidFill>
              <a:srgbClr val="343A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21" name="TextBox 120"/>
          <p:cNvSpPr txBox="1"/>
          <p:nvPr/>
        </p:nvSpPr>
        <p:spPr>
          <a:xfrm>
            <a:off x="9279411" y="3089824"/>
            <a:ext cx="586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43A65"/>
                </a:solidFill>
              </a:rPr>
              <a:t>3Hr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122" name="TextBox 121"/>
          <p:cNvSpPr txBox="1"/>
          <p:nvPr/>
        </p:nvSpPr>
        <p:spPr>
          <a:xfrm>
            <a:off x="9886596" y="3492091"/>
            <a:ext cx="586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43A65"/>
                </a:solidFill>
              </a:rPr>
              <a:t>9Hr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124" name="TextBox 123"/>
          <p:cNvSpPr txBox="1"/>
          <p:nvPr/>
        </p:nvSpPr>
        <p:spPr>
          <a:xfrm>
            <a:off x="10175916" y="3918634"/>
            <a:ext cx="7127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43A65"/>
                </a:solidFill>
              </a:rPr>
              <a:t>12Hr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125" name="TextBox 124"/>
          <p:cNvSpPr txBox="1"/>
          <p:nvPr/>
        </p:nvSpPr>
        <p:spPr>
          <a:xfrm>
            <a:off x="7082956" y="3065760"/>
            <a:ext cx="586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43A65"/>
                </a:solidFill>
              </a:rPr>
              <a:t>84%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126" name="TextBox 125"/>
          <p:cNvSpPr txBox="1"/>
          <p:nvPr/>
        </p:nvSpPr>
        <p:spPr>
          <a:xfrm>
            <a:off x="7662547" y="3495252"/>
            <a:ext cx="586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43A65"/>
                </a:solidFill>
              </a:rPr>
              <a:t>47%</a:t>
            </a:r>
            <a:endParaRPr lang="en-GB" b="1" dirty="0">
              <a:solidFill>
                <a:srgbClr val="343A65"/>
              </a:solidFill>
            </a:endParaRPr>
          </a:p>
        </p:txBody>
      </p:sp>
      <p:sp>
        <p:nvSpPr>
          <p:cNvPr id="128" name="TextBox 127"/>
          <p:cNvSpPr txBox="1"/>
          <p:nvPr/>
        </p:nvSpPr>
        <p:spPr>
          <a:xfrm>
            <a:off x="8233630" y="3935203"/>
            <a:ext cx="586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43A65"/>
                </a:solidFill>
              </a:rPr>
              <a:t>13%</a:t>
            </a:r>
            <a:endParaRPr lang="en-GB" b="1" dirty="0">
              <a:solidFill>
                <a:srgbClr val="343A65"/>
              </a:solidFill>
            </a:endParaRPr>
          </a:p>
        </p:txBody>
      </p:sp>
      <p:grpSp>
        <p:nvGrpSpPr>
          <p:cNvPr id="129" name="Group 128"/>
          <p:cNvGrpSpPr/>
          <p:nvPr/>
        </p:nvGrpSpPr>
        <p:grpSpPr>
          <a:xfrm>
            <a:off x="7486962" y="4635399"/>
            <a:ext cx="4003166" cy="296396"/>
            <a:chOff x="7565855" y="6714708"/>
            <a:chExt cx="4003166" cy="296396"/>
          </a:xfrm>
        </p:grpSpPr>
        <p:sp>
          <p:nvSpPr>
            <p:cNvPr id="131" name="TextBox 130"/>
            <p:cNvSpPr txBox="1"/>
            <p:nvPr/>
          </p:nvSpPr>
          <p:spPr>
            <a:xfrm>
              <a:off x="9700176" y="6714708"/>
              <a:ext cx="18688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343A65"/>
                  </a:solidFill>
                </a:rPr>
                <a:t>Hours of electricity per day</a:t>
              </a:r>
            </a:p>
          </p:txBody>
        </p:sp>
        <p:sp>
          <p:nvSpPr>
            <p:cNvPr id="134" name="Rectangle 133"/>
            <p:cNvSpPr/>
            <p:nvPr/>
          </p:nvSpPr>
          <p:spPr>
            <a:xfrm>
              <a:off x="9456228" y="6727960"/>
              <a:ext cx="261333" cy="261333"/>
            </a:xfrm>
            <a:prstGeom prst="rect">
              <a:avLst/>
            </a:prstGeom>
            <a:solidFill>
              <a:srgbClr val="69C3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5" name="Rectangle 134"/>
            <p:cNvSpPr/>
            <p:nvPr/>
          </p:nvSpPr>
          <p:spPr>
            <a:xfrm>
              <a:off x="7565855" y="6749771"/>
              <a:ext cx="261333" cy="261333"/>
            </a:xfrm>
            <a:prstGeom prst="rect">
              <a:avLst/>
            </a:prstGeom>
            <a:solidFill>
              <a:srgbClr val="6B8D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8" name="TextBox 137"/>
            <p:cNvSpPr txBox="1"/>
            <p:nvPr/>
          </p:nvSpPr>
          <p:spPr>
            <a:xfrm>
              <a:off x="7809803" y="6734105"/>
              <a:ext cx="148572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343A65"/>
                  </a:solidFill>
                </a:rPr>
                <a:t>Sources of electricity</a:t>
              </a:r>
            </a:p>
          </p:txBody>
        </p:sp>
      </p:grpSp>
      <p:sp>
        <p:nvSpPr>
          <p:cNvPr id="139" name="TextBox 138"/>
          <p:cNvSpPr txBox="1"/>
          <p:nvPr/>
        </p:nvSpPr>
        <p:spPr>
          <a:xfrm>
            <a:off x="9324565" y="3143557"/>
            <a:ext cx="12559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43476B"/>
                </a:solidFill>
              </a:rPr>
              <a:t>Grid</a:t>
            </a:r>
          </a:p>
        </p:txBody>
      </p:sp>
      <p:sp>
        <p:nvSpPr>
          <p:cNvPr id="140" name="TextBox 139"/>
          <p:cNvSpPr txBox="1"/>
          <p:nvPr/>
        </p:nvSpPr>
        <p:spPr>
          <a:xfrm>
            <a:off x="6333251" y="3126936"/>
            <a:ext cx="12559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43476B"/>
                </a:solidFill>
              </a:rPr>
              <a:t>Grid</a:t>
            </a:r>
          </a:p>
        </p:txBody>
      </p:sp>
      <p:sp>
        <p:nvSpPr>
          <p:cNvPr id="141" name="TextBox 140"/>
          <p:cNvSpPr txBox="1"/>
          <p:nvPr/>
        </p:nvSpPr>
        <p:spPr>
          <a:xfrm>
            <a:off x="10318396" y="3545579"/>
            <a:ext cx="12559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43476B"/>
                </a:solidFill>
              </a:rPr>
              <a:t>Generator</a:t>
            </a:r>
          </a:p>
        </p:txBody>
      </p:sp>
      <p:sp>
        <p:nvSpPr>
          <p:cNvPr id="142" name="TextBox 141"/>
          <p:cNvSpPr txBox="1"/>
          <p:nvPr/>
        </p:nvSpPr>
        <p:spPr>
          <a:xfrm>
            <a:off x="6947859" y="3550918"/>
            <a:ext cx="12559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43476B"/>
                </a:solidFill>
              </a:rPr>
              <a:t>Generator</a:t>
            </a:r>
          </a:p>
        </p:txBody>
      </p:sp>
      <p:sp>
        <p:nvSpPr>
          <p:cNvPr id="147" name="TextBox 146"/>
          <p:cNvSpPr txBox="1"/>
          <p:nvPr/>
        </p:nvSpPr>
        <p:spPr>
          <a:xfrm>
            <a:off x="6906109" y="3902207"/>
            <a:ext cx="14111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rgbClr val="43476B"/>
                </a:solidFill>
              </a:rPr>
              <a:t>Solar PV or other renewable power</a:t>
            </a:r>
          </a:p>
          <a:p>
            <a:pPr algn="r"/>
            <a:endParaRPr lang="en-US" sz="1200" dirty="0">
              <a:solidFill>
                <a:srgbClr val="43476B"/>
              </a:solidFill>
            </a:endParaRP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BD6A8362-847F-4F81-8A6B-DCBA8577B80D}"/>
              </a:ext>
            </a:extLst>
          </p:cNvPr>
          <p:cNvSpPr/>
          <p:nvPr/>
        </p:nvSpPr>
        <p:spPr>
          <a:xfrm>
            <a:off x="7014533" y="2107591"/>
            <a:ext cx="433352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spc="600" dirty="0">
                <a:solidFill>
                  <a:srgbClr val="43476B"/>
                </a:solidFill>
              </a:rPr>
              <a:t>ACCESS TO ELECTRICITY BY SOURCE AND HOUR</a:t>
            </a:r>
          </a:p>
        </p:txBody>
      </p:sp>
      <p:sp>
        <p:nvSpPr>
          <p:cNvPr id="149" name="TextBox 148"/>
          <p:cNvSpPr txBox="1"/>
          <p:nvPr/>
        </p:nvSpPr>
        <p:spPr>
          <a:xfrm>
            <a:off x="388237" y="286541"/>
            <a:ext cx="80499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pc="600" dirty="0">
                <a:solidFill>
                  <a:srgbClr val="6B8DC4"/>
                </a:solidFill>
              </a:rPr>
              <a:t>ENERGY</a:t>
            </a:r>
            <a:endParaRPr lang="en-GB" sz="2400" b="1" spc="600" dirty="0">
              <a:solidFill>
                <a:srgbClr val="6B8DC4"/>
              </a:solidFill>
            </a:endParaRPr>
          </a:p>
        </p:txBody>
      </p:sp>
      <p:cxnSp>
        <p:nvCxnSpPr>
          <p:cNvPr id="150" name="Straight Connector 149"/>
          <p:cNvCxnSpPr/>
          <p:nvPr/>
        </p:nvCxnSpPr>
        <p:spPr>
          <a:xfrm flipV="1">
            <a:off x="500743" y="748206"/>
            <a:ext cx="1360141" cy="8316"/>
          </a:xfrm>
          <a:prstGeom prst="line">
            <a:avLst/>
          </a:prstGeom>
          <a:ln w="25400">
            <a:solidFill>
              <a:srgbClr val="6B8D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TextBox 150"/>
          <p:cNvSpPr txBox="1"/>
          <p:nvPr/>
        </p:nvSpPr>
        <p:spPr>
          <a:xfrm>
            <a:off x="388237" y="827798"/>
            <a:ext cx="80499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pc="600" dirty="0">
                <a:solidFill>
                  <a:srgbClr val="6FC4BF"/>
                </a:solidFill>
              </a:rPr>
              <a:t>ACCESS TO ELECTRICITY</a:t>
            </a:r>
          </a:p>
        </p:txBody>
      </p:sp>
      <p:sp>
        <p:nvSpPr>
          <p:cNvPr id="154" name="TextBox 153"/>
          <p:cNvSpPr txBox="1"/>
          <p:nvPr/>
        </p:nvSpPr>
        <p:spPr>
          <a:xfrm>
            <a:off x="10758069" y="3902207"/>
            <a:ext cx="14111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43476B"/>
                </a:solidFill>
              </a:rPr>
              <a:t>Solar PV or other renewable power</a:t>
            </a:r>
          </a:p>
          <a:p>
            <a:endParaRPr lang="en-US" sz="1200" dirty="0">
              <a:solidFill>
                <a:srgbClr val="43476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09846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788" y="2510246"/>
            <a:ext cx="11401211" cy="290223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769101" y="1576689"/>
            <a:ext cx="8843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spc="600" dirty="0">
                <a:solidFill>
                  <a:srgbClr val="43476B"/>
                </a:solidFill>
              </a:rPr>
              <a:t>% OF INDIVIDUALS ABOVE 15 YEARS OLD HOLDING LEGAL RESIDENCY PERMITS </a:t>
            </a:r>
            <a:r>
              <a:rPr lang="mr-IN" b="1" spc="600" dirty="0">
                <a:solidFill>
                  <a:srgbClr val="43476B"/>
                </a:solidFill>
              </a:rPr>
              <a:t>–</a:t>
            </a:r>
            <a:r>
              <a:rPr lang="en-US" b="1" spc="600" dirty="0">
                <a:solidFill>
                  <a:srgbClr val="43476B"/>
                </a:solidFill>
              </a:rPr>
              <a:t> </a:t>
            </a:r>
            <a:r>
              <a:rPr lang="en-US" spc="600" dirty="0">
                <a:solidFill>
                  <a:srgbClr val="43476B"/>
                </a:solidFill>
              </a:rPr>
              <a:t>BY GOVERNORATE</a:t>
            </a:r>
            <a:endParaRPr lang="en-GB" spc="600" dirty="0">
              <a:solidFill>
                <a:srgbClr val="43476B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07891" y="3724895"/>
            <a:ext cx="8529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343A65"/>
                </a:solidFill>
              </a:rPr>
              <a:t>27%</a:t>
            </a:r>
            <a:endParaRPr lang="en-GB" sz="1200" b="1" dirty="0">
              <a:solidFill>
                <a:srgbClr val="343A65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06597" y="3984949"/>
            <a:ext cx="8529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343A65"/>
                </a:solidFill>
              </a:rPr>
              <a:t>22%</a:t>
            </a:r>
            <a:endParaRPr lang="en-GB" sz="1200" b="1" dirty="0">
              <a:solidFill>
                <a:srgbClr val="343A65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24278" y="4086067"/>
            <a:ext cx="8529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>
                <a:solidFill>
                  <a:srgbClr val="343A65"/>
                </a:solidFill>
              </a:rPr>
              <a:t>20%</a:t>
            </a:r>
            <a:endParaRPr lang="en-GB" sz="1200" b="1" dirty="0">
              <a:solidFill>
                <a:srgbClr val="343A65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342628" y="4409290"/>
            <a:ext cx="8529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343A65"/>
                </a:solidFill>
              </a:rPr>
              <a:t>14%</a:t>
            </a:r>
            <a:endParaRPr lang="en-GB" sz="1200" b="1" dirty="0">
              <a:solidFill>
                <a:srgbClr val="343A65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613171" y="4487305"/>
            <a:ext cx="8529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343A65"/>
                </a:solidFill>
              </a:rPr>
              <a:t>13%</a:t>
            </a:r>
            <a:endParaRPr lang="en-GB" sz="1200" b="1" dirty="0">
              <a:solidFill>
                <a:srgbClr val="343A65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824230" y="4597762"/>
            <a:ext cx="8529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>
                <a:solidFill>
                  <a:srgbClr val="343A65"/>
                </a:solidFill>
              </a:rPr>
              <a:t>11%</a:t>
            </a:r>
            <a:endParaRPr lang="en-GB" sz="1200" b="1" dirty="0">
              <a:solidFill>
                <a:srgbClr val="343A65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682638" y="3138552"/>
            <a:ext cx="8529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>
                <a:solidFill>
                  <a:srgbClr val="343A65"/>
                </a:solidFill>
              </a:rPr>
              <a:t>38%</a:t>
            </a:r>
            <a:endParaRPr lang="en-GB" sz="1200" b="1" dirty="0">
              <a:solidFill>
                <a:srgbClr val="343A65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125166" y="4354895"/>
            <a:ext cx="8529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343A65"/>
                </a:solidFill>
              </a:rPr>
              <a:t>15%</a:t>
            </a:r>
            <a:endParaRPr lang="en-GB" sz="1200" b="1" dirty="0">
              <a:solidFill>
                <a:srgbClr val="343A65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2896041" y="4411038"/>
            <a:ext cx="8529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343A65"/>
                </a:solidFill>
              </a:rPr>
              <a:t>14%</a:t>
            </a:r>
            <a:endParaRPr lang="en-GB" sz="1200" b="1" dirty="0">
              <a:solidFill>
                <a:srgbClr val="343A65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986757" y="3194666"/>
            <a:ext cx="8529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>
                <a:solidFill>
                  <a:srgbClr val="343A65"/>
                </a:solidFill>
              </a:rPr>
              <a:t>37%</a:t>
            </a:r>
            <a:endParaRPr lang="en-GB" sz="1200" b="1" dirty="0">
              <a:solidFill>
                <a:srgbClr val="343A65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225593" y="3348643"/>
            <a:ext cx="8529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>
                <a:solidFill>
                  <a:srgbClr val="343A65"/>
                </a:solidFill>
              </a:rPr>
              <a:t>34%</a:t>
            </a:r>
            <a:endParaRPr lang="en-GB" sz="1200" b="1" dirty="0">
              <a:solidFill>
                <a:srgbClr val="343A65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4396046" y="4030348"/>
            <a:ext cx="8529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>
                <a:solidFill>
                  <a:srgbClr val="343A65"/>
                </a:solidFill>
              </a:rPr>
              <a:t>21%</a:t>
            </a:r>
            <a:endParaRPr lang="en-GB" sz="1200" b="1" dirty="0">
              <a:solidFill>
                <a:srgbClr val="343A65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5267408" y="4259346"/>
            <a:ext cx="8529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>
                <a:solidFill>
                  <a:srgbClr val="343A65"/>
                </a:solidFill>
              </a:rPr>
              <a:t>17%</a:t>
            </a:r>
            <a:endParaRPr lang="en-GB" sz="1200" b="1" dirty="0">
              <a:solidFill>
                <a:srgbClr val="343A65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5510015" y="4205657"/>
            <a:ext cx="8529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>
                <a:solidFill>
                  <a:srgbClr val="343A65"/>
                </a:solidFill>
              </a:rPr>
              <a:t>18%</a:t>
            </a:r>
            <a:endParaRPr lang="en-GB" sz="1200" b="1" dirty="0">
              <a:solidFill>
                <a:srgbClr val="343A65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5781917" y="4205657"/>
            <a:ext cx="8529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343A65"/>
                </a:solidFill>
              </a:rPr>
              <a:t>18%</a:t>
            </a:r>
            <a:endParaRPr lang="en-GB" sz="1200" b="1" dirty="0">
              <a:solidFill>
                <a:srgbClr val="343A65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6565189" y="2607137"/>
            <a:ext cx="8529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343A65"/>
                </a:solidFill>
              </a:rPr>
              <a:t>48%</a:t>
            </a:r>
            <a:endParaRPr lang="en-GB" sz="1200" b="1" dirty="0">
              <a:solidFill>
                <a:srgbClr val="343A65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6799755" y="3084791"/>
            <a:ext cx="8529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>
                <a:solidFill>
                  <a:srgbClr val="343A65"/>
                </a:solidFill>
              </a:rPr>
              <a:t>39%</a:t>
            </a:r>
            <a:endParaRPr lang="en-GB" sz="1200" b="1" dirty="0">
              <a:solidFill>
                <a:srgbClr val="343A65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7015088" y="3191521"/>
            <a:ext cx="8529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>
                <a:solidFill>
                  <a:srgbClr val="343A65"/>
                </a:solidFill>
              </a:rPr>
              <a:t>37%</a:t>
            </a:r>
            <a:endParaRPr lang="en-GB" sz="1200" b="1" dirty="0">
              <a:solidFill>
                <a:srgbClr val="343A65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7866576" y="3762533"/>
            <a:ext cx="8529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>
                <a:solidFill>
                  <a:srgbClr val="343A65"/>
                </a:solidFill>
              </a:rPr>
              <a:t>26%</a:t>
            </a:r>
            <a:endParaRPr lang="en-GB" sz="1200" b="1" dirty="0">
              <a:solidFill>
                <a:srgbClr val="343A65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8104903" y="3987798"/>
            <a:ext cx="8529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>
                <a:solidFill>
                  <a:srgbClr val="343A65"/>
                </a:solidFill>
              </a:rPr>
              <a:t>22%</a:t>
            </a:r>
            <a:endParaRPr lang="en-GB" sz="1200" b="1" dirty="0">
              <a:solidFill>
                <a:srgbClr val="343A65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8263996" y="4268999"/>
            <a:ext cx="8529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>
                <a:solidFill>
                  <a:srgbClr val="343A65"/>
                </a:solidFill>
              </a:rPr>
              <a:t>16%</a:t>
            </a:r>
            <a:endParaRPr lang="en-GB" sz="1200" b="1" dirty="0">
              <a:solidFill>
                <a:srgbClr val="343A65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9155477" y="3984949"/>
            <a:ext cx="8529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>
                <a:solidFill>
                  <a:srgbClr val="343A65"/>
                </a:solidFill>
              </a:rPr>
              <a:t>22%</a:t>
            </a:r>
            <a:endParaRPr lang="en-GB" sz="1200" b="1" dirty="0">
              <a:solidFill>
                <a:srgbClr val="343A65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9344771" y="3984949"/>
            <a:ext cx="9115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343A65"/>
                </a:solidFill>
              </a:rPr>
              <a:t>22%</a:t>
            </a:r>
            <a:endParaRPr lang="en-GB" sz="1200" b="1" dirty="0">
              <a:solidFill>
                <a:srgbClr val="343A65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9586315" y="3942957"/>
            <a:ext cx="9115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>
                <a:solidFill>
                  <a:srgbClr val="343A65"/>
                </a:solidFill>
              </a:rPr>
              <a:t>23%</a:t>
            </a:r>
            <a:endParaRPr lang="en-GB" sz="1200" b="1" dirty="0">
              <a:solidFill>
                <a:srgbClr val="343A65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10477101" y="2286723"/>
            <a:ext cx="8529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>
                <a:solidFill>
                  <a:srgbClr val="343A65"/>
                </a:solidFill>
              </a:rPr>
              <a:t>54%</a:t>
            </a:r>
            <a:endParaRPr lang="en-GB" sz="1200" b="1" dirty="0">
              <a:solidFill>
                <a:srgbClr val="343A65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10697995" y="3096036"/>
            <a:ext cx="8529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>
                <a:solidFill>
                  <a:srgbClr val="343A65"/>
                </a:solidFill>
              </a:rPr>
              <a:t>39%</a:t>
            </a:r>
            <a:endParaRPr lang="en-GB" sz="1200" b="1" dirty="0">
              <a:solidFill>
                <a:srgbClr val="343A65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10884406" y="2822981"/>
            <a:ext cx="8529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343A65"/>
                </a:solidFill>
              </a:rPr>
              <a:t>43%</a:t>
            </a:r>
            <a:endParaRPr lang="en-GB" sz="1200" b="1" dirty="0">
              <a:solidFill>
                <a:srgbClr val="343A65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718521" y="4320855"/>
            <a:ext cx="8529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343A65"/>
                </a:solidFill>
              </a:rPr>
              <a:t>16%</a:t>
            </a:r>
            <a:endParaRPr lang="en-GB" sz="1200" b="1" dirty="0">
              <a:solidFill>
                <a:srgbClr val="343A65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2035289" y="4696096"/>
            <a:ext cx="8529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>
                <a:solidFill>
                  <a:srgbClr val="343A65"/>
                </a:solidFill>
              </a:rPr>
              <a:t>9%</a:t>
            </a:r>
            <a:endParaRPr lang="en-GB" sz="1200" b="1" dirty="0">
              <a:solidFill>
                <a:srgbClr val="343A65"/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3306281" y="4634760"/>
            <a:ext cx="8529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343A65"/>
                </a:solidFill>
              </a:rPr>
              <a:t>10%</a:t>
            </a:r>
            <a:endParaRPr lang="en-GB" sz="1200" b="1" dirty="0">
              <a:solidFill>
                <a:srgbClr val="343A65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4561730" y="3868734"/>
            <a:ext cx="8529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>
                <a:solidFill>
                  <a:srgbClr val="343A65"/>
                </a:solidFill>
              </a:rPr>
              <a:t>24%</a:t>
            </a:r>
            <a:endParaRPr lang="en-GB" sz="1200" b="1" dirty="0">
              <a:solidFill>
                <a:srgbClr val="343A65"/>
              </a:solidFill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5913582" y="4480894"/>
            <a:ext cx="8529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>
                <a:solidFill>
                  <a:srgbClr val="343A65"/>
                </a:solidFill>
              </a:rPr>
              <a:t>13%</a:t>
            </a:r>
            <a:endParaRPr lang="en-GB" sz="1200" b="1" dirty="0">
              <a:solidFill>
                <a:srgbClr val="343A65"/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7214861" y="3650236"/>
            <a:ext cx="8529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>
                <a:solidFill>
                  <a:srgbClr val="343A65"/>
                </a:solidFill>
              </a:rPr>
              <a:t>29%</a:t>
            </a:r>
            <a:endParaRPr lang="en-GB" sz="1200" b="1" dirty="0">
              <a:solidFill>
                <a:srgbClr val="343A65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8512044" y="4261948"/>
            <a:ext cx="8529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343A65"/>
                </a:solidFill>
              </a:rPr>
              <a:t>17%</a:t>
            </a:r>
            <a:endParaRPr lang="en-GB" sz="1200" b="1" dirty="0">
              <a:solidFill>
                <a:srgbClr val="343A65"/>
              </a:solidFill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9807360" y="4480893"/>
            <a:ext cx="8529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>
                <a:solidFill>
                  <a:srgbClr val="343A65"/>
                </a:solidFill>
              </a:rPr>
              <a:t>13%</a:t>
            </a:r>
            <a:endParaRPr lang="en-GB" sz="1200" b="1" dirty="0">
              <a:solidFill>
                <a:srgbClr val="343A65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11124468" y="3254372"/>
            <a:ext cx="8529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343A65"/>
                </a:solidFill>
              </a:rPr>
              <a:t>36%</a:t>
            </a:r>
            <a:endParaRPr lang="en-GB" sz="1200" b="1" dirty="0">
              <a:solidFill>
                <a:srgbClr val="343A65"/>
              </a:solidFill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581378" y="5491840"/>
            <a:ext cx="7138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343A65"/>
                </a:solidFill>
              </a:rPr>
              <a:t>National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1910177" y="5491840"/>
            <a:ext cx="5395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rgbClr val="343A65"/>
                </a:solidFill>
              </a:rPr>
              <a:t>Akkar</a:t>
            </a:r>
            <a:endParaRPr lang="en-US" sz="1200" dirty="0">
              <a:solidFill>
                <a:srgbClr val="343A65"/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3135200" y="5447190"/>
            <a:ext cx="7922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rgbClr val="343A65"/>
                </a:solidFill>
              </a:rPr>
              <a:t>Baalbek-</a:t>
            </a:r>
          </a:p>
          <a:p>
            <a:pPr algn="ctr"/>
            <a:r>
              <a:rPr lang="en-US" sz="1200" dirty="0">
                <a:solidFill>
                  <a:srgbClr val="343A65"/>
                </a:solidFill>
              </a:rPr>
              <a:t>El </a:t>
            </a:r>
            <a:r>
              <a:rPr lang="en-US" sz="1200" dirty="0" err="1">
                <a:solidFill>
                  <a:srgbClr val="343A65"/>
                </a:solidFill>
              </a:rPr>
              <a:t>Hermel</a:t>
            </a:r>
            <a:endParaRPr lang="en-US" sz="1200" dirty="0">
              <a:solidFill>
                <a:srgbClr val="343A65"/>
              </a:solidFill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4513961" y="5491840"/>
            <a:ext cx="5645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rgbClr val="343A65"/>
                </a:solidFill>
              </a:rPr>
              <a:t>Beirut</a:t>
            </a:r>
            <a:endParaRPr lang="en-US" sz="1200" dirty="0">
              <a:solidFill>
                <a:srgbClr val="343A65"/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5830359" y="5491840"/>
            <a:ext cx="5603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rgbClr val="343A65"/>
                </a:solidFill>
              </a:rPr>
              <a:t>Bekaa</a:t>
            </a:r>
            <a:endParaRPr lang="en-US" sz="1200" dirty="0">
              <a:solidFill>
                <a:srgbClr val="343A65"/>
              </a:solidFill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6991662" y="5491840"/>
            <a:ext cx="8997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343A65"/>
                </a:solidFill>
              </a:rPr>
              <a:t>El </a:t>
            </a:r>
            <a:r>
              <a:rPr lang="en-US" sz="1200" dirty="0" err="1">
                <a:solidFill>
                  <a:srgbClr val="343A65"/>
                </a:solidFill>
              </a:rPr>
              <a:t>Nabatieh</a:t>
            </a:r>
            <a:endParaRPr lang="en-US" sz="1200" dirty="0">
              <a:solidFill>
                <a:srgbClr val="343A65"/>
              </a:solidFill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8160266" y="5491840"/>
            <a:ext cx="11803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rgbClr val="343A65"/>
                </a:solidFill>
              </a:rPr>
              <a:t>Mount Lebanon</a:t>
            </a:r>
            <a:endParaRPr lang="en-US" sz="1200" dirty="0">
              <a:solidFill>
                <a:srgbClr val="343A65"/>
              </a:solidFill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9721497" y="5491840"/>
            <a:ext cx="5501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rgbClr val="343A65"/>
                </a:solidFill>
              </a:rPr>
              <a:t>North</a:t>
            </a:r>
            <a:endParaRPr lang="en-US" sz="1200" dirty="0">
              <a:solidFill>
                <a:srgbClr val="343A65"/>
              </a:solidFill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11071619" y="5491840"/>
            <a:ext cx="5485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343A65"/>
                </a:solidFill>
              </a:rPr>
              <a:t>South</a:t>
            </a:r>
          </a:p>
        </p:txBody>
      </p:sp>
      <p:cxnSp>
        <p:nvCxnSpPr>
          <p:cNvPr id="87" name="Straight Connector 86"/>
          <p:cNvCxnSpPr/>
          <p:nvPr/>
        </p:nvCxnSpPr>
        <p:spPr>
          <a:xfrm flipV="1">
            <a:off x="500743" y="748206"/>
            <a:ext cx="2288952" cy="8316"/>
          </a:xfrm>
          <a:prstGeom prst="line">
            <a:avLst/>
          </a:prstGeom>
          <a:ln w="25400">
            <a:solidFill>
              <a:srgbClr val="6B8D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/>
          <p:cNvSpPr txBox="1"/>
          <p:nvPr/>
        </p:nvSpPr>
        <p:spPr>
          <a:xfrm>
            <a:off x="388236" y="827798"/>
            <a:ext cx="95053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pc="600" dirty="0">
                <a:solidFill>
                  <a:srgbClr val="6FC4BF"/>
                </a:solidFill>
              </a:rPr>
              <a:t>LEGAL RESIDENCY STATUS </a:t>
            </a:r>
            <a:r>
              <a:rPr lang="mr-IN" sz="2400" b="1" spc="600" dirty="0">
                <a:solidFill>
                  <a:srgbClr val="6FC4BF"/>
                </a:solidFill>
              </a:rPr>
              <a:t>–</a:t>
            </a:r>
            <a:r>
              <a:rPr lang="en-US" sz="2400" b="1" spc="600" dirty="0">
                <a:solidFill>
                  <a:srgbClr val="6FC4BF"/>
                </a:solidFill>
              </a:rPr>
              <a:t> INDIVIDUAL LEVEL</a:t>
            </a:r>
            <a:endParaRPr lang="en-GB" sz="2400" b="1" spc="600" dirty="0">
              <a:solidFill>
                <a:srgbClr val="6FC4BF"/>
              </a:solidFill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388237" y="286541"/>
            <a:ext cx="80499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pc="600" dirty="0">
                <a:solidFill>
                  <a:srgbClr val="6B8DC4"/>
                </a:solidFill>
              </a:rPr>
              <a:t>PROTECTION</a:t>
            </a:r>
            <a:endParaRPr lang="en-GB" sz="2400" b="1" spc="600" dirty="0">
              <a:solidFill>
                <a:srgbClr val="6B8DC4"/>
              </a:solidFill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2234776" y="4698013"/>
            <a:ext cx="8529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>
                <a:solidFill>
                  <a:srgbClr val="343A65"/>
                </a:solidFill>
              </a:rPr>
              <a:t>9%</a:t>
            </a:r>
            <a:endParaRPr lang="en-GB" sz="1200" b="1" dirty="0">
              <a:solidFill>
                <a:srgbClr val="343A65"/>
              </a:solidFill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6179095" y="4470480"/>
            <a:ext cx="8529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>
                <a:solidFill>
                  <a:srgbClr val="343A65"/>
                </a:solidFill>
              </a:rPr>
              <a:t>13%</a:t>
            </a:r>
            <a:endParaRPr lang="en-GB" sz="1200" b="1" dirty="0">
              <a:solidFill>
                <a:srgbClr val="343A65"/>
              </a:solidFill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940776" y="4253911"/>
            <a:ext cx="8529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343A65"/>
                </a:solidFill>
              </a:rPr>
              <a:t>17%</a:t>
            </a:r>
            <a:endParaRPr lang="en-GB" sz="1200" b="1" dirty="0">
              <a:solidFill>
                <a:srgbClr val="343A65"/>
              </a:solidFill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3527325" y="4510749"/>
            <a:ext cx="8529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343A65"/>
                </a:solidFill>
              </a:rPr>
              <a:t>12%</a:t>
            </a:r>
            <a:endParaRPr lang="en-GB" sz="1200" b="1" dirty="0">
              <a:solidFill>
                <a:srgbClr val="343A65"/>
              </a:solidFill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4846805" y="3849299"/>
            <a:ext cx="8529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343A65"/>
                </a:solidFill>
              </a:rPr>
              <a:t>25%</a:t>
            </a:r>
            <a:endParaRPr lang="en-GB" sz="1200" b="1" dirty="0">
              <a:solidFill>
                <a:srgbClr val="343A65"/>
              </a:solidFill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7471606" y="3689714"/>
            <a:ext cx="8529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343A65"/>
                </a:solidFill>
              </a:rPr>
              <a:t>27%</a:t>
            </a:r>
            <a:endParaRPr lang="en-GB" sz="1200" b="1" dirty="0">
              <a:solidFill>
                <a:srgbClr val="343A65"/>
              </a:solidFill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8704065" y="3821064"/>
            <a:ext cx="8529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343A65"/>
                </a:solidFill>
              </a:rPr>
              <a:t>25%</a:t>
            </a:r>
            <a:endParaRPr lang="en-GB" sz="1200" b="1" dirty="0">
              <a:solidFill>
                <a:srgbClr val="343A65"/>
              </a:solidFill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10037497" y="4518296"/>
            <a:ext cx="8529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>
                <a:solidFill>
                  <a:srgbClr val="343A65"/>
                </a:solidFill>
              </a:rPr>
              <a:t>12%</a:t>
            </a:r>
            <a:endParaRPr lang="en-GB" sz="1200" b="1" dirty="0">
              <a:solidFill>
                <a:srgbClr val="343A65"/>
              </a:solidFill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11330648" y="3943235"/>
            <a:ext cx="8529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343A65"/>
                </a:solidFill>
              </a:rPr>
              <a:t>23%</a:t>
            </a:r>
            <a:endParaRPr lang="en-GB" sz="1200" b="1" dirty="0">
              <a:solidFill>
                <a:srgbClr val="343A65"/>
              </a:solidFill>
            </a:endParaRPr>
          </a:p>
        </p:txBody>
      </p:sp>
      <p:grpSp>
        <p:nvGrpSpPr>
          <p:cNvPr id="75" name="Group 74"/>
          <p:cNvGrpSpPr/>
          <p:nvPr/>
        </p:nvGrpSpPr>
        <p:grpSpPr>
          <a:xfrm>
            <a:off x="7029380" y="5908855"/>
            <a:ext cx="4855276" cy="292665"/>
            <a:chOff x="6433713" y="6349107"/>
            <a:chExt cx="4855276" cy="292665"/>
          </a:xfrm>
        </p:grpSpPr>
        <p:sp>
          <p:nvSpPr>
            <p:cNvPr id="76" name="TextBox 75"/>
            <p:cNvSpPr txBox="1"/>
            <p:nvPr/>
          </p:nvSpPr>
          <p:spPr>
            <a:xfrm>
              <a:off x="6697431" y="6349107"/>
              <a:ext cx="49885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343A65"/>
                  </a:solidFill>
                </a:rPr>
                <a:t>2018</a:t>
              </a: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7769905" y="6364773"/>
              <a:ext cx="49885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343A65"/>
                  </a:solidFill>
                </a:rPr>
                <a:t>2019</a:t>
              </a: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8824211" y="6364773"/>
              <a:ext cx="49885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343A65"/>
                  </a:solidFill>
                </a:rPr>
                <a:t>2020</a:t>
              </a: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9830212" y="6364773"/>
              <a:ext cx="49885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343A65"/>
                  </a:solidFill>
                </a:rPr>
                <a:t>2021</a:t>
              </a:r>
            </a:p>
          </p:txBody>
        </p:sp>
        <p:sp>
          <p:nvSpPr>
            <p:cNvPr id="80" name="Rectangle 79"/>
            <p:cNvSpPr/>
            <p:nvPr/>
          </p:nvSpPr>
          <p:spPr>
            <a:xfrm>
              <a:off x="6433713" y="6364773"/>
              <a:ext cx="261333" cy="261333"/>
            </a:xfrm>
            <a:prstGeom prst="rect">
              <a:avLst/>
            </a:prstGeom>
            <a:solidFill>
              <a:srgbClr val="F3EB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Rectangle 80"/>
            <p:cNvSpPr/>
            <p:nvPr/>
          </p:nvSpPr>
          <p:spPr>
            <a:xfrm>
              <a:off x="7524666" y="6364773"/>
              <a:ext cx="261333" cy="261333"/>
            </a:xfrm>
            <a:prstGeom prst="rect">
              <a:avLst/>
            </a:prstGeom>
            <a:solidFill>
              <a:srgbClr val="B9D6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Rectangle 81"/>
            <p:cNvSpPr/>
            <p:nvPr/>
          </p:nvSpPr>
          <p:spPr>
            <a:xfrm>
              <a:off x="8580263" y="6364773"/>
              <a:ext cx="261333" cy="261333"/>
            </a:xfrm>
            <a:prstGeom prst="rect">
              <a:avLst/>
            </a:prstGeom>
            <a:solidFill>
              <a:srgbClr val="69C3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ectangle 82"/>
            <p:cNvSpPr/>
            <p:nvPr/>
          </p:nvSpPr>
          <p:spPr>
            <a:xfrm>
              <a:off x="9568879" y="6364773"/>
              <a:ext cx="261333" cy="261333"/>
            </a:xfrm>
            <a:prstGeom prst="rect">
              <a:avLst/>
            </a:prstGeom>
            <a:solidFill>
              <a:srgbClr val="6B8D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10790134" y="6364773"/>
              <a:ext cx="49885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343A65"/>
                  </a:solidFill>
                </a:rPr>
                <a:t>2022</a:t>
              </a:r>
            </a:p>
          </p:txBody>
        </p:sp>
        <p:sp>
          <p:nvSpPr>
            <p:cNvPr id="108" name="Rectangle 107"/>
            <p:cNvSpPr/>
            <p:nvPr/>
          </p:nvSpPr>
          <p:spPr>
            <a:xfrm>
              <a:off x="10528801" y="6364773"/>
              <a:ext cx="261333" cy="261333"/>
            </a:xfrm>
            <a:prstGeom prst="rect">
              <a:avLst/>
            </a:prstGeom>
            <a:solidFill>
              <a:srgbClr val="343A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1662545" y="13062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280093" y="3633519"/>
            <a:ext cx="1264870" cy="2234981"/>
          </a:xfrm>
          <a:prstGeom prst="rect">
            <a:avLst/>
          </a:prstGeom>
          <a:noFill/>
          <a:ln>
            <a:solidFill>
              <a:srgbClr val="6FC4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48749"/>
      </p:ext>
    </p:extLst>
  </p:cSld>
  <p:clrMapOvr>
    <a:masterClrMapping/>
  </p:clrMapOvr>
</p:sld>
</file>

<file path=ppt/theme/theme1.xml><?xml version="1.0" encoding="utf-8"?>
<a:theme xmlns:a="http://schemas.openxmlformats.org/drawingml/2006/main" name="try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ry" id="{C4079758-D8CE-46A3-B2A8-AEB0CE77ABD2}" vid="{616F0B23-BA4C-4487-B0F3-729AFA026E0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?mso-contentType ?>
<SharedContentType xmlns="Microsoft.SharePoint.Taxonomy.ContentTypeSync" SourceId="73f51738-d318-4883-9d64-4f0bd0ccc55e" ContentTypeId="0x0101009BA85F8052A6DA4FA3E31FF9F74C6970" PreviousValue="false"/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f8f7d7ea-f8cd-4ada-ab45-5436440bf351">
      <Terms xmlns="http://schemas.microsoft.com/office/infopath/2007/PartnerControls"/>
    </lcf76f155ced4ddcb4097134ff3c332f>
    <TaxCatchAll xmlns="ca283e0b-db31-4043-a2ef-b80661bf084a" xsi:nil="true"/>
    <ga975397408f43e4b84ec8e5a598e523 xmlns="ca283e0b-db31-4043-a2ef-b80661bf084a">
      <Terms xmlns="http://schemas.microsoft.com/office/infopath/2007/PartnerControls">
        <TermInfo xmlns="http://schemas.microsoft.com/office/infopath/2007/PartnerControls">
          <TermName xmlns="http://schemas.microsoft.com/office/infopath/2007/PartnerControls">Lebanon-2490</TermName>
          <TermId xmlns="http://schemas.microsoft.com/office/infopath/2007/PartnerControls">9edb7c65-e5d5-4e49-90eb-6706d834a52d</TermId>
        </TermInfo>
      </Terms>
    </ga975397408f43e4b84ec8e5a598e523>
    <k8c968e8c72a4eda96b7e8fdbe192be2 xmlns="ca283e0b-db31-4043-a2ef-b80661bf084a">
      <Terms xmlns="http://schemas.microsoft.com/office/infopath/2007/PartnerControls"/>
    </k8c968e8c72a4eda96b7e8fdbe192be2>
    <j169e817e0ee4eb8974e6fc4a2762909 xmlns="ca283e0b-db31-4043-a2ef-b80661bf084a">
      <Terms xmlns="http://schemas.microsoft.com/office/infopath/2007/PartnerControls"/>
    </j169e817e0ee4eb8974e6fc4a2762909>
    <SemaphoreItemMetadata xmlns="4e1380c1-250c-4f9c-a873-352d3795492e" xsi:nil="true"/>
    <DateTransmittedEmail xmlns="ca283e0b-db31-4043-a2ef-b80661bf084a" xsi:nil="true"/>
    <ContentStatus xmlns="ca283e0b-db31-4043-a2ef-b80661bf084a" xsi:nil="true"/>
    <SenderEmail xmlns="ca283e0b-db31-4043-a2ef-b80661bf084a" xsi:nil="true"/>
    <IconOverlay xmlns="http://schemas.microsoft.com/sharepoint/v4" xsi:nil="true"/>
    <ContentLanguage xmlns="ca283e0b-db31-4043-a2ef-b80661bf084a">English</ContentLanguage>
    <j048a4f9aaad4a8990a1d5e5f53cb451 xmlns="ca283e0b-db31-4043-a2ef-b80661bf084a">
      <Terms xmlns="http://schemas.microsoft.com/office/infopath/2007/PartnerControls"/>
    </j048a4f9aaad4a8990a1d5e5f53cb451>
    <h6a71f3e574e4344bc34f3fc9dd20054 xmlns="ca283e0b-db31-4043-a2ef-b80661bf084a">
      <Terms xmlns="http://schemas.microsoft.com/office/infopath/2007/PartnerControls"/>
    </h6a71f3e574e4344bc34f3fc9dd20054>
    <Year xmlns="f8f7d7ea-f8cd-4ada-ab45-5436440bf351" xsi:nil="true"/>
    <CategoryDescription xmlns="http://schemas.microsoft.com/sharepoint.v3" xsi:nil="true"/>
    <RecipientsEmail xmlns="ca283e0b-db31-4043-a2ef-b80661bf084a" xsi:nil="true"/>
    <mda26ace941f4791a7314a339fee829c xmlns="ca283e0b-db31-4043-a2ef-b80661bf084a">
      <Terms xmlns="http://schemas.microsoft.com/office/infopath/2007/PartnerControls"/>
    </mda26ace941f4791a7314a339fee829c>
    <TaxKeywordTaxHTField xmlns="4e1380c1-250c-4f9c-a873-352d3795492e">
      <Terms xmlns="http://schemas.microsoft.com/office/infopath/2007/PartnerControls"/>
    </TaxKeywordTaxHTField>
    <Reference xmlns="f8f7d7ea-f8cd-4ada-ab45-5436440bf351" xsi:nil="true"/>
    <WrittenBy xmlns="ca283e0b-db31-4043-a2ef-b80661bf084a">
      <UserInfo>
        <DisplayName/>
        <AccountId xsi:nil="true"/>
        <AccountType/>
      </UserInfo>
    </WrittenBy>
  </documentManagement>
</p:properties>
</file>

<file path=customXml/item4.xml><?xml version="1.0" encoding="utf-8"?>
<?mso-contentType ?>
<customXsn xmlns="http://schemas.microsoft.com/office/2006/metadata/customXsn">
  <xsnLocation/>
  <cached>True</cached>
  <openByDefault>True</openByDefault>
  <xsnScope/>
</customXsn>
</file>

<file path=customXml/item5.xml><?xml version="1.0" encoding="utf-8"?>
<?mso-contentType ?>
<spe:Receivers xmlns:spe="http://schemas.microsoft.com/sharepoint/events"/>
</file>

<file path=customXml/item6.xml><?xml version="1.0" encoding="utf-8"?>
<ct:contentTypeSchema xmlns:ct="http://schemas.microsoft.com/office/2006/metadata/contentType" xmlns:ma="http://schemas.microsoft.com/office/2006/metadata/properties/metaAttributes" ct:_="" ma:_="" ma:contentTypeName="UNICEF Document" ma:contentTypeID="0x0101009BA85F8052A6DA4FA3E31FF9F74C697000A2A02DA2A36F2B45845290C365216BDB" ma:contentTypeVersion="35" ma:contentTypeDescription="" ma:contentTypeScope="" ma:versionID="a833b44ffac83acf5b9f5362e7f09417">
  <xsd:schema xmlns:xsd="http://www.w3.org/2001/XMLSchema" xmlns:xs="http://www.w3.org/2001/XMLSchema" xmlns:p="http://schemas.microsoft.com/office/2006/metadata/properties" xmlns:ns1="http://schemas.microsoft.com/sharepoint/v3" xmlns:ns2="ca283e0b-db31-4043-a2ef-b80661bf084a" xmlns:ns3="http://schemas.microsoft.com/sharepoint.v3" xmlns:ns4="4e1380c1-250c-4f9c-a873-352d3795492e" xmlns:ns5="f8f7d7ea-f8cd-4ada-ab45-5436440bf351" xmlns:ns6="http://schemas.microsoft.com/sharepoint/v4" targetNamespace="http://schemas.microsoft.com/office/2006/metadata/properties" ma:root="true" ma:fieldsID="f96fa1bf378dbe3da6b1726946bcb5d1" ns1:_="" ns2:_="" ns3:_="" ns4:_="" ns5:_="" ns6:_="">
    <xsd:import namespace="http://schemas.microsoft.com/sharepoint/v3"/>
    <xsd:import namespace="ca283e0b-db31-4043-a2ef-b80661bf084a"/>
    <xsd:import namespace="http://schemas.microsoft.com/sharepoint.v3"/>
    <xsd:import namespace="4e1380c1-250c-4f9c-a873-352d3795492e"/>
    <xsd:import namespace="f8f7d7ea-f8cd-4ada-ab45-5436440bf351"/>
    <xsd:import namespace="http://schemas.microsoft.com/sharepoint/v4"/>
    <xsd:element name="properties">
      <xsd:complexType>
        <xsd:sequence>
          <xsd:element name="documentManagement">
            <xsd:complexType>
              <xsd:all>
                <xsd:element ref="ns2:WrittenBy" minOccurs="0"/>
                <xsd:element ref="ns2:ContentLanguage" minOccurs="0"/>
                <xsd:element ref="ns3:CategoryDescription" minOccurs="0"/>
                <xsd:element ref="ns2:RecipientsEmail" minOccurs="0"/>
                <xsd:element ref="ns2:SenderEmail" minOccurs="0"/>
                <xsd:element ref="ns2:DateTransmittedEmail" minOccurs="0"/>
                <xsd:element ref="ns2:k8c968e8c72a4eda96b7e8fdbe192be2" minOccurs="0"/>
                <xsd:element ref="ns2:ga975397408f43e4b84ec8e5a598e523" minOccurs="0"/>
                <xsd:element ref="ns2:mda26ace941f4791a7314a339fee829c" minOccurs="0"/>
                <xsd:element ref="ns2:TaxCatchAllLabel" minOccurs="0"/>
                <xsd:element ref="ns2:TaxCatchAll" minOccurs="0"/>
                <xsd:element ref="ns2:h6a71f3e574e4344bc34f3fc9dd20054" minOccurs="0"/>
                <xsd:element ref="ns2:ContentStatus" minOccurs="0"/>
                <xsd:element ref="ns2:j169e817e0ee4eb8974e6fc4a2762909" minOccurs="0"/>
                <xsd:element ref="ns2:j048a4f9aaad4a8990a1d5e5f53cb451" minOccurs="0"/>
                <xsd:element ref="ns5:MediaServiceMetadata" minOccurs="0"/>
                <xsd:element ref="ns5:MediaServiceFastMetadata" minOccurs="0"/>
                <xsd:element ref="ns5:Reference" minOccurs="0"/>
                <xsd:element ref="ns5:Year" minOccurs="0"/>
                <xsd:element ref="ns4:SharedWithUsers" minOccurs="0"/>
                <xsd:element ref="ns4:SharedWithDetails" minOccurs="0"/>
                <xsd:element ref="ns5:MediaServiceDateTaken" minOccurs="0"/>
                <xsd:element ref="ns5:MediaServiceOCR" minOccurs="0"/>
                <xsd:element ref="ns5:MediaServiceAutoKeyPoints" minOccurs="0"/>
                <xsd:element ref="ns5:MediaServiceKeyPoints" minOccurs="0"/>
                <xsd:element ref="ns5:MediaServiceGenerationTime" minOccurs="0"/>
                <xsd:element ref="ns5:MediaServiceEventHashCode" minOccurs="0"/>
                <xsd:element ref="ns6:IconOverlay" minOccurs="0"/>
                <xsd:element ref="ns1:_vti_ItemHoldRecordStatus" minOccurs="0"/>
                <xsd:element ref="ns1:_vti_ItemDeclaredRecord" minOccurs="0"/>
                <xsd:element ref="ns4:TaxKeywordTaxHTField" minOccurs="0"/>
                <xsd:element ref="ns4:SemaphoreItemMetadata" minOccurs="0"/>
                <xsd:element ref="ns5:MediaLengthInSeconds" minOccurs="0"/>
                <xsd:element ref="ns5:lcf76f155ced4ddcb4097134ff3c332f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vti_ItemHoldRecordStatus" ma:index="44" nillable="true" ma:displayName="Hold and Record Status" ma:decimals="0" ma:description="" ma:hidden="true" ma:indexed="true" ma:internalName="_vti_ItemHoldRecordStatus" ma:readOnly="true">
      <xsd:simpleType>
        <xsd:restriction base="dms:Unknown"/>
      </xsd:simpleType>
    </xsd:element>
    <xsd:element name="_vti_ItemDeclaredRecord" ma:index="45" nillable="true" ma:displayName="Declared Record" ma:hidden="true" ma:internalName="_vti_ItemDeclaredRecord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a283e0b-db31-4043-a2ef-b80661bf084a" elementFormDefault="qualified">
    <xsd:import namespace="http://schemas.microsoft.com/office/2006/documentManagement/types"/>
    <xsd:import namespace="http://schemas.microsoft.com/office/infopath/2007/PartnerControls"/>
    <xsd:element name="WrittenBy" ma:index="3" nillable="true" ma:displayName="Written By" ma:description="‘Written By’ is auto-completed with the name of the uploader, but can be edited if you are uploading on behalf of someone else." ma:list="UserInfo" ma:SharePointGroup="0" ma:internalName="WrittenBy" ma:readOnly="false" ma:showField="ImnNam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ContentLanguage" ma:index="4" nillable="true" ma:displayName="Content Language *" ma:default="English" ma:format="RadioButtons" ma:indexed="true" ma:internalName="ContentLanguage">
      <xsd:simpleType>
        <xsd:restriction base="dms:Choice">
          <xsd:enumeration value="English"/>
          <xsd:enumeration value="French"/>
          <xsd:enumeration value="Spanish"/>
          <xsd:enumeration value="Russian"/>
          <xsd:enumeration value="Chinese"/>
          <xsd:enumeration value="Arabic"/>
          <xsd:enumeration value="other"/>
        </xsd:restriction>
      </xsd:simpleType>
    </xsd:element>
    <xsd:element name="RecipientsEmail" ma:index="9" nillable="true" ma:displayName="Recipients (email)" ma:hidden="true" ma:internalName="RecipientsEmail" ma:readOnly="false">
      <xsd:simpleType>
        <xsd:restriction base="dms:Text">
          <xsd:maxLength value="255"/>
        </xsd:restriction>
      </xsd:simpleType>
    </xsd:element>
    <xsd:element name="SenderEmail" ma:index="10" nillable="true" ma:displayName="Sender (email)" ma:hidden="true" ma:internalName="SenderEmail" ma:readOnly="false">
      <xsd:simpleType>
        <xsd:restriction base="dms:Text">
          <xsd:maxLength value="255"/>
        </xsd:restriction>
      </xsd:simpleType>
    </xsd:element>
    <xsd:element name="DateTransmittedEmail" ma:index="11" nillable="true" ma:displayName="Date transmitted (email)" ma:format="DateTime" ma:hidden="true" ma:internalName="DateTransmittedEmail" ma:readOnly="false">
      <xsd:simpleType>
        <xsd:restriction base="dms:DateTime"/>
      </xsd:simpleType>
    </xsd:element>
    <xsd:element name="k8c968e8c72a4eda96b7e8fdbe192be2" ma:index="12" nillable="true" ma:taxonomy="true" ma:internalName="k8c968e8c72a4eda96b7e8fdbe192be2" ma:taxonomyFieldName="GeographicScope" ma:displayName="Geographic Scope" ma:default="" ma:fieldId="{48c968e8-c72a-4eda-96b7-e8fdbe192be2}" ma:taxonomyMulti="true" ma:sspId="73f51738-d318-4883-9d64-4f0bd0ccc55e" ma:termSetId="0a00fedf-defc-4fe3-a3bf-9929b29a638e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ga975397408f43e4b84ec8e5a598e523" ma:index="16" nillable="true" ma:taxonomy="true" ma:internalName="ga975397408f43e4b84ec8e5a598e523" ma:taxonomyFieldName="OfficeDivision" ma:displayName="Office/Division *" ma:default="28;#Lebanon-2490|9edb7c65-e5d5-4e49-90eb-6706d834a52d" ma:fieldId="{0a975397-408f-43e4-b84e-c8e5a598e523}" ma:sspId="73f51738-d318-4883-9d64-4f0bd0ccc55e" ma:termSetId="1761a25e-44f4-4213-964a-f96c515e12cb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da26ace941f4791a7314a339fee829c" ma:index="17" nillable="true" ma:taxonomy="true" ma:internalName="mda26ace941f4791a7314a339fee829c" ma:taxonomyFieldName="DocumentType" ma:displayName="Document Type *" ma:indexed="true" ma:default="" ma:fieldId="{6da26ace-941f-4791-a731-4a339fee829c}" ma:sspId="73f51738-d318-4883-9d64-4f0bd0ccc55e" ma:termSetId="f93b6877-8902-4378-8587-5ec85f36ead9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axCatchAllLabel" ma:index="18" nillable="true" ma:displayName="Taxonomy Catch All Column1" ma:hidden="true" ma:list="{1d73b639-99aa-4324-95e7-a74481752e6f}" ma:internalName="TaxCatchAllLabel" ma:readOnly="true" ma:showField="CatchAllDataLabel" ma:web="4e1380c1-250c-4f9c-a873-352d3795492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" ma:index="22" nillable="true" ma:displayName="Taxonomy Catch All Column" ma:hidden="true" ma:list="{1d73b639-99aa-4324-95e7-a74481752e6f}" ma:internalName="TaxCatchAll" ma:showField="CatchAllData" ma:web="4e1380c1-250c-4f9c-a873-352d3795492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h6a71f3e574e4344bc34f3fc9dd20054" ma:index="23" nillable="true" ma:taxonomy="true" ma:internalName="h6a71f3e574e4344bc34f3fc9dd20054" ma:taxonomyFieldName="Topic" ma:displayName="Topic *" ma:default="" ma:fieldId="{16a71f3e-574e-4344-bc34-f3fc9dd20054}" ma:taxonomyMulti="true" ma:sspId="73f51738-d318-4883-9d64-4f0bd0ccc55e" ma:termSetId="9561e0e6-71cf-4f3c-87c3-08a6b5d907e8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ContentStatus" ma:index="25" nillable="true" ma:displayName="Content Status" ma:description="Optional column to indicate document status: no status, draft, final or expired.​" ma:format="RadioButtons" ma:internalName="ContentStatus">
      <xsd:simpleType>
        <xsd:restriction base="dms:Choice">
          <xsd:enumeration value="­"/>
          <xsd:enumeration value="Draft"/>
          <xsd:enumeration value="Final"/>
          <xsd:enumeration value="Expired"/>
        </xsd:restriction>
      </xsd:simpleType>
    </xsd:element>
    <xsd:element name="j169e817e0ee4eb8974e6fc4a2762909" ma:index="26" nillable="true" ma:taxonomy="true" ma:internalName="j169e817e0ee4eb8974e6fc4a2762909" ma:taxonomyFieldName="CriticalForLongTermRetention" ma:displayName="Critical for long-term retention?" ma:default="" ma:fieldId="{3169e817-e0ee-4eb8-974e-6fc4a2762909}" ma:sspId="73f51738-d318-4883-9d64-4f0bd0ccc55e" ma:termSetId="59f85175-3dbf-4592-9c1d-453af9da4e8b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j048a4f9aaad4a8990a1d5e5f53cb451" ma:index="28" nillable="true" ma:taxonomy="true" ma:internalName="j048a4f9aaad4a8990a1d5e5f53cb451" ma:taxonomyFieldName="SystemDTAC" ma:displayName="System-DT-AC" ma:default="" ma:fieldId="{3048a4f9-aaad-4a89-90a1-d5e5f53cb451}" ma:sspId="73f51738-d318-4883-9d64-4f0bd0ccc55e" ma:termSetId="1e3381f3-a35f-499a-9a3c-017e5423e02a" ma:anchorId="00000000-0000-0000-0000-000000000000" ma:open="fals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.v3" elementFormDefault="qualified">
    <xsd:import namespace="http://schemas.microsoft.com/office/2006/documentManagement/types"/>
    <xsd:import namespace="http://schemas.microsoft.com/office/infopath/2007/PartnerControls"/>
    <xsd:element name="CategoryDescription" ma:index="6" nillable="true" ma:displayName="Description" ma:internalName="CategoryDescription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e1380c1-250c-4f9c-a873-352d3795492e" elementFormDefault="qualified">
    <xsd:import namespace="http://schemas.microsoft.com/office/2006/documentManagement/types"/>
    <xsd:import namespace="http://schemas.microsoft.com/office/infopath/2007/PartnerControls"/>
    <xsd:element name="SharedWithUsers" ma:index="3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3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KeywordTaxHTField" ma:index="46" nillable="true" ma:taxonomy="true" ma:internalName="TaxKeywordTaxHTField" ma:taxonomyFieldName="TaxKeyword" ma:displayName="Enterprise Keywords" ma:fieldId="{23f27201-bee3-471e-b2e7-b64fd8b7ca38}" ma:taxonomyMulti="true" ma:sspId="73f51738-d318-4883-9d64-4f0bd0ccc55e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  <xsd:element name="SemaphoreItemMetadata" ma:index="47" nillable="true" ma:displayName="Semaphore Status" ma:hidden="true" ma:internalName="SemaphoreItemMetadata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f7d7ea-f8cd-4ada-ab45-5436440bf35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3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32" nillable="true" ma:displayName="MediaServiceFastMetadata" ma:hidden="true" ma:internalName="MediaServiceFastMetadata" ma:readOnly="true">
      <xsd:simpleType>
        <xsd:restriction base="dms:Note"/>
      </xsd:simpleType>
    </xsd:element>
    <xsd:element name="Reference" ma:index="33" nillable="true" ma:displayName="Reference" ma:internalName="Reference">
      <xsd:simpleType>
        <xsd:restriction base="dms:Text">
          <xsd:maxLength value="255"/>
        </xsd:restriction>
      </xsd:simpleType>
    </xsd:element>
    <xsd:element name="Year" ma:index="34" nillable="true" ma:displayName="Year" ma:format="Dropdown" ma:internalName="Year" ma:percentage="FALSE">
      <xsd:simpleType>
        <xsd:restriction base="dms:Number"/>
      </xsd:simpleType>
    </xsd:element>
    <xsd:element name="MediaServiceDateTaken" ma:index="37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3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3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4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GenerationTime" ma:index="4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4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48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50" nillable="true" ma:taxonomy="true" ma:internalName="lcf76f155ced4ddcb4097134ff3c332f" ma:taxonomyFieldName="MediaServiceImageTags" ma:displayName="Image Tags" ma:readOnly="false" ma:fieldId="{5cf76f15-5ced-4ddc-b409-7134ff3c332f}" ma:taxonomyMulti="true" ma:sspId="73f51738-d318-4883-9d64-4f0bd0ccc55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4" elementFormDefault="qualified">
    <xsd:import namespace="http://schemas.microsoft.com/office/2006/documentManagement/types"/>
    <xsd:import namespace="http://schemas.microsoft.com/office/infopath/2007/PartnerControls"/>
    <xsd:element name="IconOverlay" ma:index="43" nillable="true" ma:displayName="IconOverlay" ma:hidden="true" ma:internalName="IconOverlay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0" ma:displayName="Content Type"/>
        <xsd:element ref="dc:title" minOccurs="0" maxOccurs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536BCE4-697D-4262-BF23-91EAC8BBDC3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133E246-B18A-465D-B777-E60AC322FE33}">
  <ds:schemaRefs>
    <ds:schemaRef ds:uri="Microsoft.SharePoint.Taxonomy.ContentTypeSync"/>
  </ds:schemaRefs>
</ds:datastoreItem>
</file>

<file path=customXml/itemProps3.xml><?xml version="1.0" encoding="utf-8"?>
<ds:datastoreItem xmlns:ds="http://schemas.openxmlformats.org/officeDocument/2006/customXml" ds:itemID="{6B3BF509-5808-4FA2-8A74-64AA04D93F99}">
  <ds:schemaRefs>
    <ds:schemaRef ds:uri="6df68d03-0d94-44b1-a9a2-765e7690f201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1d8ebf77-cd33-4f18-bb2b-d077fe339d9a"/>
    <ds:schemaRef ds:uri="http://purl.org/dc/elements/1.1/"/>
    <ds:schemaRef ds:uri="http://schemas.microsoft.com/office/2006/metadata/properties"/>
    <ds:schemaRef ds:uri="http://www.w3.org/XML/1998/namespace"/>
    <ds:schemaRef ds:uri="http://purl.org/dc/dcmitype/"/>
    <ds:schemaRef ds:uri="f8f7d7ea-f8cd-4ada-ab45-5436440bf351"/>
    <ds:schemaRef ds:uri="ca283e0b-db31-4043-a2ef-b80661bf084a"/>
    <ds:schemaRef ds:uri="4e1380c1-250c-4f9c-a873-352d3795492e"/>
    <ds:schemaRef ds:uri="http://schemas.microsoft.com/sharepoint/v4"/>
    <ds:schemaRef ds:uri="http://schemas.microsoft.com/sharepoint.v3"/>
  </ds:schemaRefs>
</ds:datastoreItem>
</file>

<file path=customXml/itemProps4.xml><?xml version="1.0" encoding="utf-8"?>
<ds:datastoreItem xmlns:ds="http://schemas.openxmlformats.org/officeDocument/2006/customXml" ds:itemID="{033C2889-8221-40A8-9BC6-63AFA9ACEC77}">
  <ds:schemaRefs>
    <ds:schemaRef ds:uri="http://schemas.microsoft.com/office/2006/metadata/customXsn"/>
  </ds:schemaRefs>
</ds:datastoreItem>
</file>

<file path=customXml/itemProps5.xml><?xml version="1.0" encoding="utf-8"?>
<ds:datastoreItem xmlns:ds="http://schemas.openxmlformats.org/officeDocument/2006/customXml" ds:itemID="{6C24F908-BF84-440B-8DA9-DC5F3382C176}">
  <ds:schemaRefs>
    <ds:schemaRef ds:uri="http://schemas.microsoft.com/sharepoint/events"/>
  </ds:schemaRefs>
</ds:datastoreItem>
</file>

<file path=customXml/itemProps6.xml><?xml version="1.0" encoding="utf-8"?>
<ds:datastoreItem xmlns:ds="http://schemas.openxmlformats.org/officeDocument/2006/customXml" ds:itemID="{CF03D38E-9278-4DF9-A7D7-E03C76E12BA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ca283e0b-db31-4043-a2ef-b80661bf084a"/>
    <ds:schemaRef ds:uri="http://schemas.microsoft.com/sharepoint.v3"/>
    <ds:schemaRef ds:uri="4e1380c1-250c-4f9c-a873-352d3795492e"/>
    <ds:schemaRef ds:uri="f8f7d7ea-f8cd-4ada-ab45-5436440bf351"/>
    <ds:schemaRef ds:uri="http://schemas.microsoft.com/sharepoint/v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try</Template>
  <TotalTime>50151</TotalTime>
  <Words>6405</Words>
  <Application>Microsoft Office PowerPoint</Application>
  <PresentationFormat>Widescreen</PresentationFormat>
  <Paragraphs>2392</Paragraphs>
  <Slides>88</Slides>
  <Notes>48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88</vt:i4>
      </vt:variant>
    </vt:vector>
  </HeadingPairs>
  <TitlesOfParts>
    <vt:vector size="92" baseType="lpstr">
      <vt:lpstr>Arial</vt:lpstr>
      <vt:lpstr>Calibri</vt:lpstr>
      <vt:lpstr>Calibri Light</vt:lpstr>
      <vt:lpstr>try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UNHCR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Dina El Khoury</dc:creator>
  <cp:lastModifiedBy>Raffi Kouzoudjian</cp:lastModifiedBy>
  <cp:revision>1135</cp:revision>
  <dcterms:created xsi:type="dcterms:W3CDTF">2019-07-18T07:28:30Z</dcterms:created>
  <dcterms:modified xsi:type="dcterms:W3CDTF">2022-12-05T07:37:49Z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0x010100C6B7D25836F67646A98C66F1CDD61673</vt:lpwstr>
  </property>
</Properties>
</file>